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1" r:id="rId3"/>
  </p:sldMasterIdLst>
  <p:notesMasterIdLst>
    <p:notesMasterId r:id="rId50"/>
  </p:notesMasterIdLst>
  <p:handoutMasterIdLst>
    <p:handoutMasterId r:id="rId51"/>
  </p:handoutMasterIdLst>
  <p:sldIdLst>
    <p:sldId id="379" r:id="rId4"/>
    <p:sldId id="481" r:id="rId5"/>
    <p:sldId id="462" r:id="rId6"/>
    <p:sldId id="433" r:id="rId7"/>
    <p:sldId id="488" r:id="rId8"/>
    <p:sldId id="434" r:id="rId9"/>
    <p:sldId id="460" r:id="rId10"/>
    <p:sldId id="461" r:id="rId11"/>
    <p:sldId id="435" r:id="rId12"/>
    <p:sldId id="489" r:id="rId13"/>
    <p:sldId id="450" r:id="rId14"/>
    <p:sldId id="441" r:id="rId15"/>
    <p:sldId id="436" r:id="rId16"/>
    <p:sldId id="442" r:id="rId17"/>
    <p:sldId id="458" r:id="rId18"/>
    <p:sldId id="455" r:id="rId19"/>
    <p:sldId id="457" r:id="rId20"/>
    <p:sldId id="453" r:id="rId21"/>
    <p:sldId id="487" r:id="rId22"/>
    <p:sldId id="454" r:id="rId23"/>
    <p:sldId id="456" r:id="rId24"/>
    <p:sldId id="491" r:id="rId25"/>
    <p:sldId id="490" r:id="rId26"/>
    <p:sldId id="482" r:id="rId27"/>
    <p:sldId id="464" r:id="rId28"/>
    <p:sldId id="465" r:id="rId29"/>
    <p:sldId id="466" r:id="rId30"/>
    <p:sldId id="467" r:id="rId31"/>
    <p:sldId id="468" r:id="rId32"/>
    <p:sldId id="469" r:id="rId33"/>
    <p:sldId id="470" r:id="rId34"/>
    <p:sldId id="471" r:id="rId35"/>
    <p:sldId id="472" r:id="rId36"/>
    <p:sldId id="473" r:id="rId37"/>
    <p:sldId id="492" r:id="rId38"/>
    <p:sldId id="474" r:id="rId39"/>
    <p:sldId id="475" r:id="rId40"/>
    <p:sldId id="476" r:id="rId41"/>
    <p:sldId id="484" r:id="rId42"/>
    <p:sldId id="483" r:id="rId43"/>
    <p:sldId id="477" r:id="rId44"/>
    <p:sldId id="478" r:id="rId45"/>
    <p:sldId id="485" r:id="rId46"/>
    <p:sldId id="486" r:id="rId47"/>
    <p:sldId id="479" r:id="rId48"/>
    <p:sldId id="480" r:id="rId49"/>
  </p:sldIdLst>
  <p:sldSz cx="9144000" cy="6858000" type="screen4x3"/>
  <p:notesSz cx="7104063" cy="10234613"/>
  <p:defaultTextStyle>
    <a:defPPr>
      <a:defRPr lang="en-GB"/>
    </a:defPPr>
    <a:lvl1pPr algn="ctr" defTabSz="449263" rtl="0" eaLnBrk="0" fontAlgn="base" hangingPunct="0">
      <a:lnSpc>
        <a:spcPct val="8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1pPr>
    <a:lvl2pPr marL="457200" algn="ctr" defTabSz="449263" rtl="0" eaLnBrk="0" fontAlgn="base" hangingPunct="0">
      <a:lnSpc>
        <a:spcPct val="8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2pPr>
    <a:lvl3pPr marL="914400" algn="ctr" defTabSz="449263" rtl="0" eaLnBrk="0" fontAlgn="base" hangingPunct="0">
      <a:lnSpc>
        <a:spcPct val="8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3pPr>
    <a:lvl4pPr marL="1371600" algn="ctr" defTabSz="449263" rtl="0" eaLnBrk="0" fontAlgn="base" hangingPunct="0">
      <a:lnSpc>
        <a:spcPct val="8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4pPr>
    <a:lvl5pPr marL="1828800" algn="ctr" defTabSz="449263" rtl="0" eaLnBrk="0" fontAlgn="base" hangingPunct="0">
      <a:lnSpc>
        <a:spcPct val="8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3399"/>
    <a:srgbClr val="FF7C80"/>
    <a:srgbClr val="FF3300"/>
    <a:srgbClr val="FC1604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97" autoAdjust="0"/>
    <p:restoredTop sz="93498" autoAdjust="0"/>
  </p:normalViewPr>
  <p:slideViewPr>
    <p:cSldViewPr>
      <p:cViewPr varScale="1">
        <p:scale>
          <a:sx n="63" d="100"/>
          <a:sy n="63" d="100"/>
        </p:scale>
        <p:origin x="-1344" y="-6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2803" y="-82"/>
      </p:cViewPr>
      <p:guideLst>
        <p:guide orient="horz" pos="3224"/>
        <p:guide pos="223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endParaRPr lang="it-IT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203" y="0"/>
            <a:ext cx="3079202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endParaRPr lang="it-IT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9202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it-IT" smtClean="0"/>
              <a:t>Un secolo di Meteorologia a Faenza</a:t>
            </a:r>
            <a:endParaRPr lang="it-IT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203" y="9720673"/>
            <a:ext cx="3079202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375145D0-AD97-4A3E-8BE0-D061BFD94D53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1" y="0"/>
            <a:ext cx="7104063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4796" tIns="47398" rIns="94796" bIns="47398" anchor="ctr"/>
          <a:lstStyle/>
          <a:p>
            <a:endParaRPr lang="it-IT" dirty="0"/>
          </a:p>
        </p:txBody>
      </p:sp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" y="0"/>
            <a:ext cx="7104063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4796" tIns="47398" rIns="94796" bIns="47398" anchor="ctr"/>
          <a:lstStyle/>
          <a:p>
            <a:endParaRPr lang="it-IT" dirty="0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1" y="0"/>
            <a:ext cx="7104063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4796" tIns="47398" rIns="94796" bIns="47398" anchor="ctr"/>
          <a:lstStyle/>
          <a:p>
            <a:endParaRPr lang="it-IT" dirty="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1" y="0"/>
            <a:ext cx="7104063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4796" tIns="47398" rIns="94796" bIns="47398" anchor="ctr"/>
          <a:lstStyle/>
          <a:p>
            <a:endParaRPr lang="it-IT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2565" cy="510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303" tIns="48518" rIns="93303" bIns="48518" numCol="1" anchor="t" anchorCtr="0" compatLnSpc="1">
            <a:prstTxWarp prst="textNoShape">
              <a:avLst/>
            </a:prstTxWarp>
          </a:bodyPr>
          <a:lstStyle>
            <a:lvl1pPr algn="l" eaLnBrk="1">
              <a:lnSpc>
                <a:spcPct val="100000"/>
              </a:lnSpc>
              <a:buFont typeface="StarSymbol" charset="0"/>
              <a:buNone/>
              <a:tabLst>
                <a:tab pos="750467" algn="l"/>
                <a:tab pos="1500934" algn="l"/>
                <a:tab pos="2251401" algn="l"/>
                <a:tab pos="3001869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023203" y="0"/>
            <a:ext cx="3072565" cy="510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303" tIns="48518" rIns="93303" bIns="48518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StarSymbol" charset="0"/>
              <a:buNone/>
              <a:tabLst>
                <a:tab pos="750467" algn="l"/>
                <a:tab pos="1500934" algn="l"/>
                <a:tab pos="2251401" algn="l"/>
                <a:tab pos="3001869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127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8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710075" y="4861154"/>
            <a:ext cx="5677278" cy="46041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303" tIns="48518" rIns="93303" bIns="48518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9720673"/>
            <a:ext cx="3072565" cy="50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303" tIns="48518" rIns="93303" bIns="48518" numCol="1" anchor="b" anchorCtr="0" compatLnSpc="1">
            <a:prstTxWarp prst="textNoShape">
              <a:avLst/>
            </a:prstTxWarp>
          </a:bodyPr>
          <a:lstStyle>
            <a:lvl1pPr algn="l" eaLnBrk="1">
              <a:lnSpc>
                <a:spcPct val="100000"/>
              </a:lnSpc>
              <a:buFont typeface="StarSymbol" charset="0"/>
              <a:buNone/>
              <a:tabLst>
                <a:tab pos="750467" algn="l"/>
                <a:tab pos="1500934" algn="l"/>
                <a:tab pos="2251401" algn="l"/>
                <a:tab pos="3001869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r>
              <a:rPr lang="it-IT" smtClean="0"/>
              <a:t>Un secolo di Meteorologia a Faenza</a:t>
            </a:r>
            <a:endParaRPr lang="en-GB" dirty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023203" y="9720673"/>
            <a:ext cx="3072565" cy="505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303" tIns="48518" rIns="93303" bIns="48518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StarSymbol" charset="0"/>
              <a:buNone/>
              <a:tabLst>
                <a:tab pos="750467" algn="l"/>
                <a:tab pos="1500934" algn="l"/>
                <a:tab pos="2251401" algn="l"/>
                <a:tab pos="3001869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F55ED3C1-79A4-4C40-93AC-FF155054EC66}" type="slidenum">
              <a:rPr lang="en-GB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 smtClean="0"/>
              <a:t>Un secolo di Meteorologia a Faenza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5ED3C1-79A4-4C40-93AC-FF155054EC66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 smtClean="0"/>
              <a:t>Un secolo di Meteorologia a Faenza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5ED3C1-79A4-4C40-93AC-FF155054EC66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 smtClean="0"/>
              <a:t>Un secolo di Meteorologia a Faenza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5ED3C1-79A4-4C40-93AC-FF155054EC66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 smtClean="0"/>
              <a:t>Un secolo di Meteorologia a Faenza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55ED3C1-79A4-4C40-93AC-FF155054EC66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C800149-39FC-4D6D-B641-0E00CA8058A5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73CB954-2F84-45BB-B572-3B0BC281C8BA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56388" y="260350"/>
            <a:ext cx="2065337" cy="58689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46788" cy="58689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9B00DC0-0598-4A1D-9A6E-783C50AEA0C0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318375" cy="9715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604963"/>
            <a:ext cx="4035425" cy="21859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3943350"/>
            <a:ext cx="4035425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0"/>
          </p:nvPr>
        </p:nvSpPr>
        <p:spPr>
          <a:xfrm>
            <a:off x="323850" y="6324600"/>
            <a:ext cx="5918200" cy="455613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1"/>
          </p:nvPr>
        </p:nvSpPr>
        <p:spPr>
          <a:xfrm>
            <a:off x="6781800" y="6324600"/>
            <a:ext cx="1898650" cy="455613"/>
          </a:xfrm>
        </p:spPr>
        <p:txBody>
          <a:bodyPr/>
          <a:lstStyle>
            <a:lvl1pPr>
              <a:defRPr/>
            </a:lvl1pPr>
          </a:lstStyle>
          <a:p>
            <a:fld id="{48C3D417-6485-41C2-A02A-4B19CFFDE48B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1403350" y="260350"/>
            <a:ext cx="7318375" cy="9715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4963"/>
            <a:ext cx="4035425" cy="21859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604963"/>
            <a:ext cx="4035425" cy="21859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5425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3943350"/>
            <a:ext cx="4035425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>
          <a:xfrm>
            <a:off x="323850" y="6324600"/>
            <a:ext cx="5918200" cy="455613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>
          <a:xfrm>
            <a:off x="6781800" y="6324600"/>
            <a:ext cx="1898650" cy="455613"/>
          </a:xfrm>
        </p:spPr>
        <p:txBody>
          <a:bodyPr/>
          <a:lstStyle>
            <a:lvl1pPr>
              <a:defRPr/>
            </a:lvl1pPr>
          </a:lstStyle>
          <a:p>
            <a:fld id="{5A0C7C29-EB14-47A9-94F4-D98823698263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318375" cy="9715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604963"/>
            <a:ext cx="4035425" cy="21859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3943350"/>
            <a:ext cx="4035425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0"/>
          </p:nvPr>
        </p:nvSpPr>
        <p:spPr>
          <a:xfrm>
            <a:off x="323850" y="6324600"/>
            <a:ext cx="5918200" cy="455613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1"/>
          </p:nvPr>
        </p:nvSpPr>
        <p:spPr>
          <a:xfrm>
            <a:off x="6781800" y="6324600"/>
            <a:ext cx="1898650" cy="455613"/>
          </a:xfrm>
        </p:spPr>
        <p:txBody>
          <a:bodyPr/>
          <a:lstStyle>
            <a:lvl1pPr>
              <a:defRPr/>
            </a:lvl1pPr>
          </a:lstStyle>
          <a:p>
            <a:fld id="{A793E292-F490-40D2-ACE2-620CC7E1EA3E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318375" cy="9715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5425" cy="45243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>
          <a:xfrm>
            <a:off x="323850" y="6324600"/>
            <a:ext cx="5918200" cy="455613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>
          <a:xfrm>
            <a:off x="6781800" y="6324600"/>
            <a:ext cx="1898650" cy="455613"/>
          </a:xfrm>
        </p:spPr>
        <p:txBody>
          <a:bodyPr/>
          <a:lstStyle>
            <a:lvl1pPr>
              <a:defRPr/>
            </a:lvl1pPr>
          </a:lstStyle>
          <a:p>
            <a:fld id="{996001DA-1D34-43FC-BD6A-3040ED504E30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1529E0-2FC1-469A-80A2-D0AD1B794ACE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A3F488A-8E1A-468B-9956-B69C9FB22671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9AF8E4-5993-47BB-BCC8-78D0C3C19970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E3F6144-7A95-4BC6-B756-E1A7A5C49AFF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0B9AAED-5D44-4BC1-AE74-E93730B8A448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4A7538-EBB7-4605-B93B-3147A37866F0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3EEAEC3-96D2-417A-9EB9-AE3BA69D7697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876FA2-A27B-4BB9-816F-D4ACE5022FA8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44A33AA-9A12-4B3D-88D7-ABE4A5474CD9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2C28F0-354E-4C01-8659-10225F6A5C93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0D53B9-CB97-4BDB-B483-A937746A8E81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38938" y="1219200"/>
            <a:ext cx="2093912" cy="49069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129338" cy="4906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BCD5FA-592D-4140-B5E8-A94BD7FC83E2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60841F3-E946-487E-9C81-2D86839C0C6B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D9B4634-CA5E-43FD-9760-85C53FA60428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A5BD3E7-A1FB-4CB5-9EBB-B320F17A913C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CE4350-EBC8-4A5F-B481-62F655A45CFB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E86015-3EC3-41B3-98A6-1BE26BADEE13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7" name="Segnaposto data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DBF907A-15A3-4BDF-B754-5BFBB6635BA9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9" name="Segnaposto data 8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773CD03-6F3B-4F6B-AF5F-CA33E2308CCF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5" name="Segnaposto data 4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6F4BBB-7E47-40EB-A31C-C0979896923E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F75A02-2025-4605-ABB9-F494E3B81F39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7" name="Segnaposto data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94BBFF-E9DE-432B-99DA-5B54CBA4D73E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7" name="Segnaposto data 6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3015E15-66C9-4372-B61F-47B1FDE0D6EC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51F75C-BFB7-4B82-B03B-21A9AF74AD36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CDD7B5-77F0-4125-B5ED-3E1D89B96D2C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36B5A9-E7AE-4469-8A22-EDCBC79281A3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65ED24-BEC0-45B9-B71A-EA8A7549CF62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1E3C7A4-550E-4544-8267-B9594F4912F8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6543FB-2DFA-42C1-ABF5-7634B215A9D1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93C97E0-CDCF-4D65-871D-3A29D825C334}" type="slidenum">
              <a:rPr lang="en-GB"/>
              <a:pPr/>
              <a:t>‹N›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260350"/>
            <a:ext cx="7318375" cy="97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324600"/>
            <a:ext cx="59182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81800" y="6324600"/>
            <a:ext cx="189865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fld id="{02D2FD7C-F535-4795-8BC6-38C8AB66940E}" type="slidenum">
              <a:rPr lang="en-GB"/>
              <a:pPr/>
              <a:t>‹N›</a:t>
            </a:fld>
            <a:endParaRPr lang="en-GB" dirty="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404813"/>
            <a:ext cx="9005888" cy="1049337"/>
            <a:chOff x="0" y="255"/>
            <a:chExt cx="5673" cy="661"/>
          </a:xfrm>
        </p:grpSpPr>
        <p:grpSp>
          <p:nvGrpSpPr>
            <p:cNvPr id="1029" name="Group 5"/>
            <p:cNvGrpSpPr>
              <a:grpSpLocks/>
            </p:cNvGrpSpPr>
            <p:nvPr/>
          </p:nvGrpSpPr>
          <p:grpSpPr bwMode="auto">
            <a:xfrm>
              <a:off x="183" y="323"/>
              <a:ext cx="446" cy="297"/>
              <a:chOff x="183" y="323"/>
              <a:chExt cx="446" cy="297"/>
            </a:xfrm>
          </p:grpSpPr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183" y="323"/>
                <a:ext cx="275" cy="298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423" y="323"/>
                <a:ext cx="207" cy="298"/>
              </a:xfrm>
              <a:prstGeom prst="rect">
                <a:avLst/>
              </a:prstGeom>
              <a:gradFill rotWithShape="0">
                <a:gsLst>
                  <a:gs pos="0">
                    <a:srgbClr val="3333CC"/>
                  </a:gs>
                  <a:gs pos="100000">
                    <a:srgbClr val="FFFFFF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</p:grpSp>
        <p:grpSp>
          <p:nvGrpSpPr>
            <p:cNvPr id="1032" name="Group 8"/>
            <p:cNvGrpSpPr>
              <a:grpSpLocks/>
            </p:cNvGrpSpPr>
            <p:nvPr/>
          </p:nvGrpSpPr>
          <p:grpSpPr bwMode="auto">
            <a:xfrm>
              <a:off x="261" y="588"/>
              <a:ext cx="463" cy="297"/>
              <a:chOff x="261" y="588"/>
              <a:chExt cx="463" cy="297"/>
            </a:xfrm>
          </p:grpSpPr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261" y="588"/>
                <a:ext cx="266" cy="298"/>
              </a:xfrm>
              <a:prstGeom prst="rect">
                <a:avLst/>
              </a:prstGeom>
              <a:solidFill>
                <a:srgbClr val="FFCF0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492" y="588"/>
                <a:ext cx="232" cy="298"/>
              </a:xfrm>
              <a:prstGeom prst="rect">
                <a:avLst/>
              </a:prstGeom>
              <a:gradFill rotWithShape="0">
                <a:gsLst>
                  <a:gs pos="0">
                    <a:srgbClr val="FFCF01"/>
                  </a:gs>
                  <a:gs pos="100000">
                    <a:srgbClr val="FFFFFF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</p:grp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0" y="542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81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400" y="255"/>
              <a:ext cx="20" cy="662"/>
            </a:xfrm>
            <a:prstGeom prst="rect">
              <a:avLst/>
            </a:prstGeom>
            <a:solidFill>
              <a:srgbClr val="1C1C1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 flipV="1">
              <a:off x="199" y="772"/>
              <a:ext cx="5475" cy="35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</p:grp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32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5pPr>
      <a:lvl6pPr marL="4572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6pPr>
      <a:lvl7pPr marL="9144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7pPr>
      <a:lvl8pPr marL="1371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8pPr>
      <a:lvl9pPr marL="18288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36550" indent="-336550" algn="l" defTabSz="449263" rtl="0" fontAlgn="base">
        <a:lnSpc>
          <a:spcPct val="104000"/>
        </a:lnSpc>
        <a:spcBef>
          <a:spcPts val="800"/>
        </a:spcBef>
        <a:spcAft>
          <a:spcPct val="0"/>
        </a:spcAft>
        <a:buClr>
          <a:srgbClr val="3333CC"/>
        </a:buClr>
        <a:buSzPct val="60000"/>
        <a:buFont typeface="Wingdings" pitchFamily="2" charset="2"/>
        <a:buChar char="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6600" indent="-279400" algn="l" defTabSz="449263" rtl="0" fontAlgn="base">
        <a:lnSpc>
          <a:spcPct val="104000"/>
        </a:lnSpc>
        <a:spcBef>
          <a:spcPts val="700"/>
        </a:spcBef>
        <a:spcAft>
          <a:spcPct val="0"/>
        </a:spcAft>
        <a:buClr>
          <a:srgbClr val="FF0000"/>
        </a:buClr>
        <a:buSzPct val="55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4000"/>
        </a:lnSpc>
        <a:spcBef>
          <a:spcPts val="600"/>
        </a:spcBef>
        <a:spcAft>
          <a:spcPct val="0"/>
        </a:spcAft>
        <a:buClr>
          <a:srgbClr val="3333CC"/>
        </a:buClr>
        <a:buSzPct val="50000"/>
        <a:buFont typeface="Wingdings" pitchFamily="2" charset="2"/>
        <a:buChar char="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0" y="1600200"/>
            <a:ext cx="9005888" cy="1049338"/>
            <a:chOff x="0" y="1008"/>
            <a:chExt cx="5673" cy="661"/>
          </a:xfrm>
        </p:grpSpPr>
        <p:grpSp>
          <p:nvGrpSpPr>
            <p:cNvPr id="2050" name="Group 2"/>
            <p:cNvGrpSpPr>
              <a:grpSpLocks/>
            </p:cNvGrpSpPr>
            <p:nvPr/>
          </p:nvGrpSpPr>
          <p:grpSpPr bwMode="auto">
            <a:xfrm>
              <a:off x="183" y="1076"/>
              <a:ext cx="446" cy="297"/>
              <a:chOff x="183" y="1076"/>
              <a:chExt cx="446" cy="297"/>
            </a:xfrm>
          </p:grpSpPr>
          <p:sp>
            <p:nvSpPr>
              <p:cNvPr id="2051" name="Rectangle 3"/>
              <p:cNvSpPr>
                <a:spLocks noChangeArrowheads="1"/>
              </p:cNvSpPr>
              <p:nvPr/>
            </p:nvSpPr>
            <p:spPr bwMode="auto">
              <a:xfrm>
                <a:off x="183" y="1076"/>
                <a:ext cx="275" cy="298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2052" name="Rectangle 4"/>
              <p:cNvSpPr>
                <a:spLocks noChangeArrowheads="1"/>
              </p:cNvSpPr>
              <p:nvPr/>
            </p:nvSpPr>
            <p:spPr bwMode="auto">
              <a:xfrm>
                <a:off x="423" y="1076"/>
                <a:ext cx="207" cy="298"/>
              </a:xfrm>
              <a:prstGeom prst="rect">
                <a:avLst/>
              </a:prstGeom>
              <a:gradFill rotWithShape="0">
                <a:gsLst>
                  <a:gs pos="0">
                    <a:srgbClr val="3333CC"/>
                  </a:gs>
                  <a:gs pos="100000">
                    <a:srgbClr val="FFFFFF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</p:grpSp>
        <p:grpSp>
          <p:nvGrpSpPr>
            <p:cNvPr id="2053" name="Group 5"/>
            <p:cNvGrpSpPr>
              <a:grpSpLocks/>
            </p:cNvGrpSpPr>
            <p:nvPr/>
          </p:nvGrpSpPr>
          <p:grpSpPr bwMode="auto">
            <a:xfrm>
              <a:off x="261" y="1341"/>
              <a:ext cx="463" cy="297"/>
              <a:chOff x="261" y="1341"/>
              <a:chExt cx="463" cy="297"/>
            </a:xfrm>
          </p:grpSpPr>
          <p:sp>
            <p:nvSpPr>
              <p:cNvPr id="2054" name="Rectangle 6"/>
              <p:cNvSpPr>
                <a:spLocks noChangeArrowheads="1"/>
              </p:cNvSpPr>
              <p:nvPr/>
            </p:nvSpPr>
            <p:spPr bwMode="auto">
              <a:xfrm>
                <a:off x="261" y="1341"/>
                <a:ext cx="266" cy="298"/>
              </a:xfrm>
              <a:prstGeom prst="rect">
                <a:avLst/>
              </a:prstGeom>
              <a:solidFill>
                <a:srgbClr val="FFCF0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492" y="1341"/>
                <a:ext cx="232" cy="298"/>
              </a:xfrm>
              <a:prstGeom prst="rect">
                <a:avLst/>
              </a:prstGeom>
              <a:gradFill rotWithShape="0">
                <a:gsLst>
                  <a:gs pos="0">
                    <a:srgbClr val="FFCF01"/>
                  </a:gs>
                  <a:gs pos="100000">
                    <a:srgbClr val="FFFFFF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</p:grpSp>
        <p:sp>
          <p:nvSpPr>
            <p:cNvPr id="2056" name="Rectangle 8"/>
            <p:cNvSpPr>
              <a:spLocks noChangeArrowheads="1"/>
            </p:cNvSpPr>
            <p:nvPr/>
          </p:nvSpPr>
          <p:spPr bwMode="auto">
            <a:xfrm>
              <a:off x="0" y="1295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81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400" y="1008"/>
              <a:ext cx="20" cy="662"/>
            </a:xfrm>
            <a:prstGeom prst="rect">
              <a:avLst/>
            </a:prstGeom>
            <a:solidFill>
              <a:srgbClr val="1C1C1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 flipV="1">
              <a:off x="199" y="1524"/>
              <a:ext cx="5475" cy="35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FF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dirty="0"/>
            </a:p>
          </p:txBody>
        </p:sp>
      </p:grp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219200"/>
            <a:ext cx="7766050" cy="113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 titolo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990600" y="6248400"/>
            <a:ext cx="18986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eaLnBrk="1">
              <a:lnSpc>
                <a:spcPct val="100000"/>
              </a:lnSpc>
              <a:buClr>
                <a:srgbClr val="1C1C1C"/>
              </a:buClr>
              <a:buFont typeface="Tahoma" pitchFamily="34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1C1C1C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429000" y="6248400"/>
            <a:ext cx="28892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1C1C1C"/>
              </a:buClr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1C1C1C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6858000" y="6248400"/>
            <a:ext cx="18986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1C1C1C"/>
              </a:buClr>
              <a:buFont typeface="Tahoma" pitchFamily="34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1C1C1C"/>
                </a:solidFill>
                <a:latin typeface="+mn-lt"/>
              </a:defRPr>
            </a:lvl1pPr>
          </a:lstStyle>
          <a:p>
            <a:fld id="{6C871472-2961-4ACD-91EE-FEBC83228D45}" type="slidenum">
              <a:rPr lang="en-GB"/>
              <a:pPr/>
              <a:t>‹N›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5pPr>
      <a:lvl6pPr marL="4572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6pPr>
      <a:lvl7pPr marL="9144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7pPr>
      <a:lvl8pPr marL="1371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8pPr>
      <a:lvl9pPr marL="18288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333399"/>
        </a:buClr>
        <a:buSzPct val="100000"/>
        <a:buFont typeface="Tahoma" pitchFamily="34" charset="0"/>
        <a:defRPr sz="2800" b="1">
          <a:solidFill>
            <a:srgbClr val="333399"/>
          </a:solidFill>
          <a:latin typeface="Tahoma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36550" indent="-336550" algn="l" defTabSz="449263" rtl="0" fontAlgn="base">
        <a:lnSpc>
          <a:spcPct val="104000"/>
        </a:lnSpc>
        <a:spcBef>
          <a:spcPts val="800"/>
        </a:spcBef>
        <a:spcAft>
          <a:spcPct val="0"/>
        </a:spcAft>
        <a:buClr>
          <a:srgbClr val="3333CC"/>
        </a:buClr>
        <a:buSzPct val="60000"/>
        <a:buFont typeface="Wingdings" pitchFamily="2" charset="2"/>
        <a:buChar char="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6600" indent="-279400" algn="l" defTabSz="449263" rtl="0" fontAlgn="base">
        <a:lnSpc>
          <a:spcPct val="104000"/>
        </a:lnSpc>
        <a:spcBef>
          <a:spcPts val="700"/>
        </a:spcBef>
        <a:spcAft>
          <a:spcPct val="0"/>
        </a:spcAft>
        <a:buClr>
          <a:srgbClr val="FF0000"/>
        </a:buClr>
        <a:buSzPct val="55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4000"/>
        </a:lnSpc>
        <a:spcBef>
          <a:spcPts val="600"/>
        </a:spcBef>
        <a:spcAft>
          <a:spcPct val="0"/>
        </a:spcAft>
        <a:buClr>
          <a:srgbClr val="3333CC"/>
        </a:buClr>
        <a:buSzPct val="50000"/>
        <a:buFont typeface="Wingdings" pitchFamily="2" charset="2"/>
        <a:buChar char="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49450"/>
            <a:ext cx="7766050" cy="147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 titolo</a:t>
            </a:r>
          </a:p>
        </p:txBody>
      </p:sp>
      <p:sp>
        <p:nvSpPr>
          <p:cNvPr id="4098" name="Freeform 2"/>
          <p:cNvSpPr>
            <a:spLocks noChangeArrowheads="1"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9250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7250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E41837EC-0946-43F7-81B5-49C5A49AB5C3}" type="slidenum">
              <a:rPr lang="en-GB"/>
              <a:pPr/>
              <a:t>‹N›</a:t>
            </a:fld>
            <a:endParaRPr lang="en-GB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7250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eaLnBrk="1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5pPr>
      <a:lvl6pPr marL="4572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6pPr>
      <a:lvl7pPr marL="9144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7pPr>
      <a:lvl8pPr marL="13716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8pPr>
      <a:lvl9pPr marL="1828800" algn="l" defTabSz="449263" rtl="0" fontAlgn="base">
        <a:lnSpc>
          <a:spcPct val="104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pitchFamily="34" charset="0"/>
          <a:cs typeface="Lucida Sans Unicode" pitchFamily="34" charset="0"/>
        </a:defRPr>
      </a:lvl9pPr>
    </p:titleStyle>
    <p:bodyStyle>
      <a:lvl1pPr marL="336550" indent="-336550" algn="l" defTabSz="449263" rtl="0" fontAlgn="base">
        <a:lnSpc>
          <a:spcPct val="104000"/>
        </a:lnSpc>
        <a:spcBef>
          <a:spcPts val="800"/>
        </a:spcBef>
        <a:spcAft>
          <a:spcPct val="0"/>
        </a:spcAft>
        <a:buClr>
          <a:srgbClr val="FFCC00"/>
        </a:buClr>
        <a:buSzPct val="120000"/>
        <a:buFont typeface="Tahoma" pitchFamily="34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36600" indent="-279400" algn="l" defTabSz="449263" rtl="0" fontAlgn="base">
        <a:lnSpc>
          <a:spcPct val="104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4000"/>
        </a:lnSpc>
        <a:spcBef>
          <a:spcPts val="600"/>
        </a:spcBef>
        <a:spcAft>
          <a:spcPct val="0"/>
        </a:spcAft>
        <a:buClr>
          <a:srgbClr val="FFCC00"/>
        </a:buClr>
        <a:buSzPct val="120000"/>
        <a:buFont typeface="Tahoma" pitchFamily="34" charset="0"/>
        <a:buChar char="•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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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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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4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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meteofaenza.it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meteofaenza.i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lay.google.com/store/apps/details?id=it.adalborgo.meteofa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857224" y="4572008"/>
            <a:ext cx="76334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3200" b="1" dirty="0" smtClean="0">
                <a:solidFill>
                  <a:srgbClr val="3333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Il cambiamento climatico a Faenza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1979712" y="5877272"/>
            <a:ext cx="5256584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it-IT" sz="1800" dirty="0" smtClean="0">
                <a:solidFill>
                  <a:srgbClr val="333399"/>
                </a:solidFill>
                <a:latin typeface="Arial" charset="0"/>
              </a:rPr>
              <a:t>Relatori: Antonio </a:t>
            </a:r>
            <a:r>
              <a:rPr lang="it-IT" sz="1800" dirty="0">
                <a:solidFill>
                  <a:srgbClr val="333399"/>
                </a:solidFill>
                <a:latin typeface="Arial" charset="0"/>
              </a:rPr>
              <a:t>Dal Borgo  </a:t>
            </a:r>
            <a:r>
              <a:rPr lang="it-IT" sz="1800" dirty="0" smtClean="0">
                <a:solidFill>
                  <a:srgbClr val="333399"/>
                </a:solidFill>
                <a:latin typeface="Arial" charset="0"/>
              </a:rPr>
              <a:t>- Roberto </a:t>
            </a:r>
            <a:r>
              <a:rPr lang="it-IT" sz="1800" dirty="0" err="1" smtClean="0">
                <a:solidFill>
                  <a:srgbClr val="333399"/>
                </a:solidFill>
                <a:latin typeface="Arial" charset="0"/>
              </a:rPr>
              <a:t>Gentilini</a:t>
            </a:r>
            <a:endParaRPr lang="it-IT" sz="1800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63688" y="404664"/>
            <a:ext cx="5673824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it-IT" sz="1800" b="1" dirty="0" smtClean="0">
                <a:solidFill>
                  <a:srgbClr val="333399"/>
                </a:solidFill>
              </a:rPr>
              <a:t>XXIV Settimana Scientifica Tecnologica</a:t>
            </a:r>
            <a:br>
              <a:rPr lang="it-IT" sz="1800" b="1" dirty="0" smtClean="0">
                <a:solidFill>
                  <a:srgbClr val="333399"/>
                </a:solidFill>
              </a:rPr>
            </a:br>
            <a:r>
              <a:rPr lang="it-IT" sz="1800" b="1" dirty="0" smtClean="0">
                <a:solidFill>
                  <a:srgbClr val="333399"/>
                </a:solidFill>
              </a:rPr>
              <a:t>Faenza  17 maggio 2024</a:t>
            </a:r>
          </a:p>
        </p:txBody>
      </p:sp>
      <p:pic>
        <p:nvPicPr>
          <p:cNvPr id="1026" name="Picture 2" descr="E:\OneDrive\Meteostazione\Logo\MeteoFa2b-949x9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285860"/>
            <a:ext cx="1084863" cy="1084863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4348" y="3000372"/>
            <a:ext cx="770485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3200" b="1" dirty="0" smtClean="0">
                <a:solidFill>
                  <a:srgbClr val="3333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 Stazione Meteorologica Comunale</a:t>
            </a:r>
          </a:p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3200" b="1" dirty="0" smtClean="0">
                <a:solidFill>
                  <a:srgbClr val="3333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“Evangelista Torricelli”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dirty="0" smtClean="0"/>
              <a:t>Dati nell’archivio nazionale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556792"/>
            <a:ext cx="6984775" cy="4536504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 dati dell’Osservatorio sono inviati al “</a:t>
            </a:r>
            <a:r>
              <a:rPr lang="it-IT" sz="2800" i="1" dirty="0" smtClean="0">
                <a:solidFill>
                  <a:srgbClr val="333399"/>
                </a:solidFill>
              </a:rPr>
              <a:t>Archivio nazionale dell’Ufficio Centrale di Ecologia Agraria e difesa delle Piante dalle Avversità Meteoriche</a:t>
            </a:r>
            <a:r>
              <a:rPr lang="it-IT" sz="2800" dirty="0" smtClean="0">
                <a:solidFill>
                  <a:srgbClr val="333399"/>
                </a:solidFill>
              </a:rPr>
              <a:t>” del Ministero dell’Agricoltura e Foreste di Roma e in quella del “</a:t>
            </a:r>
            <a:r>
              <a:rPr lang="it-IT" sz="2800" i="1" dirty="0" smtClean="0">
                <a:solidFill>
                  <a:srgbClr val="333399"/>
                </a:solidFill>
              </a:rPr>
              <a:t>Servizio Idrografico</a:t>
            </a:r>
            <a:r>
              <a:rPr lang="it-IT" sz="2800" dirty="0" smtClean="0">
                <a:solidFill>
                  <a:srgbClr val="333399"/>
                </a:solidFill>
              </a:rPr>
              <a:t>” del Ministero dei Lavori Pubblici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Tre osservazioni giornaliere ad opera di tre operatori che ogni giorno si alternano nelle ore 8, 14 e 19 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 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Registro dati</a:t>
            </a:r>
            <a:endParaRPr lang="it-IT" sz="2400" i="1" dirty="0"/>
          </a:p>
        </p:txBody>
      </p:sp>
      <p:pic>
        <p:nvPicPr>
          <p:cNvPr id="2" name="Picture 2" descr="E:\DigitalDays\Registrazioni1952_pag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340768"/>
            <a:ext cx="8640000" cy="5044113"/>
          </a:xfrm>
          <a:prstGeom prst="rect">
            <a:avLst/>
          </a:prstGeom>
          <a:noFill/>
        </p:spPr>
      </p:pic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Terza sede (definitiva)</a:t>
            </a:r>
            <a:endParaRPr lang="it-IT" sz="2400" i="1" dirty="0"/>
          </a:p>
        </p:txBody>
      </p:sp>
      <p:pic>
        <p:nvPicPr>
          <p:cNvPr id="6" name="Picture 2" descr="E:\OneDrive\DigitalDays\immagini\StazioneMeteo-1572x126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0694" y="1500174"/>
            <a:ext cx="3182663" cy="4500594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57224" y="1857364"/>
            <a:ext cx="4429156" cy="39290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58775" marR="0" lvl="0" indent="-358775" algn="l" defTabSz="449263" rtl="0" eaLnBrk="1" fontAlgn="base" latinLnBrk="0" hangingPunct="1">
              <a:lnSpc>
                <a:spcPct val="94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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Nel 1992 viene effettuato l’ultimo trasferimento presso il Museo Civico di Scienze Naturali in via Medaglie d’Oro 51</a:t>
            </a:r>
          </a:p>
          <a:p>
            <a:pPr marL="358775" marR="0" lvl="0" indent="-358775" algn="l" defTabSz="449263" rtl="0" eaLnBrk="1" fontAlgn="base" latinLnBrk="0" hangingPunct="1">
              <a:lnSpc>
                <a:spcPct val="94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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posizione</a:t>
            </a:r>
            <a:r>
              <a:rPr kumimoji="0" lang="it-IT" sz="2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è (quasi) conforme alle raccomandazioni internazionali (WMO)</a:t>
            </a: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Connettore 1 8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Digitalizzazione raccolta dati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556792"/>
            <a:ext cx="6984775" cy="4536504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Nel 1997 viene acquistato un sistema automatico di raccolta dati con una centralina elettronica collegata ad un computer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 dati sono comunque trascritti a mano negli appositi registri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Dal 2000 iniziano le prove per rendere completamente automatica la raccolta dati con lo sviluppo di un nuovo software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Il nuovo sistema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4" y="1714488"/>
            <a:ext cx="7358114" cy="4429156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Nel maggio 2001 viene inaugurato il nuovo sistema automatico di raccolta dati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Dati campionati e archiviati ogni 15 minuti (96 al giorno)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Dati completi, in pagine html, per giorno, mese, anno a partire da maggio 2001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Dati disponibili sul sito </a:t>
            </a:r>
            <a:r>
              <a:rPr lang="it-IT" sz="2800" i="1" dirty="0" err="1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meteofa.org</a:t>
            </a:r>
            <a:r>
              <a:rPr lang="it-IT" sz="2800" dirty="0" smtClean="0">
                <a:solidFill>
                  <a:srgbClr val="333399"/>
                </a:solidFill>
              </a:rPr>
              <a:t> poi diventato </a:t>
            </a:r>
            <a:r>
              <a:rPr lang="it-IT" sz="2800" b="1" dirty="0" err="1" smtClean="0">
                <a:solidFill>
                  <a:srgbClr val="333399"/>
                </a:solidFill>
              </a:rPr>
              <a:t>meteofaenza.it</a:t>
            </a:r>
            <a:r>
              <a:rPr lang="it-IT" sz="2800" b="1" dirty="0" smtClean="0">
                <a:solidFill>
                  <a:srgbClr val="333399"/>
                </a:solidFill>
              </a:rPr>
              <a:t> </a:t>
            </a:r>
            <a:r>
              <a:rPr lang="it-IT" sz="2800" dirty="0" smtClean="0">
                <a:solidFill>
                  <a:srgbClr val="333399"/>
                </a:solidFill>
              </a:rPr>
              <a:t>(</a:t>
            </a:r>
            <a:r>
              <a:rPr lang="it-IT" sz="2800" dirty="0" err="1" smtClean="0">
                <a:solidFill>
                  <a:srgbClr val="333399"/>
                </a:solidFill>
              </a:rPr>
              <a:t>meteofa.it</a:t>
            </a:r>
            <a:r>
              <a:rPr lang="it-IT" sz="2800" dirty="0" smtClean="0">
                <a:solidFill>
                  <a:srgbClr val="333399"/>
                </a:solidFill>
              </a:rPr>
              <a:t>, </a:t>
            </a:r>
            <a:r>
              <a:rPr lang="it-IT" sz="2800" dirty="0" err="1" smtClean="0">
                <a:solidFill>
                  <a:srgbClr val="333399"/>
                </a:solidFill>
              </a:rPr>
              <a:t>faenzameteo.it</a:t>
            </a:r>
            <a:r>
              <a:rPr lang="it-IT" sz="2800" dirty="0" smtClean="0">
                <a:solidFill>
                  <a:srgbClr val="333399"/>
                </a:solidFill>
              </a:rPr>
              <a:t>) e successivamente su </a:t>
            </a:r>
            <a:r>
              <a:rPr lang="it-IT" sz="2800" dirty="0" err="1" smtClean="0">
                <a:solidFill>
                  <a:srgbClr val="333399"/>
                </a:solidFill>
              </a:rPr>
              <a:t>app</a:t>
            </a:r>
            <a:r>
              <a:rPr lang="it-IT" sz="2800" dirty="0" smtClean="0">
                <a:solidFill>
                  <a:srgbClr val="333399"/>
                </a:solidFill>
              </a:rPr>
              <a:t> per dispositivi </a:t>
            </a:r>
            <a:r>
              <a:rPr lang="it-IT" sz="2800" dirty="0" err="1" smtClean="0">
                <a:solidFill>
                  <a:srgbClr val="333399"/>
                </a:solidFill>
              </a:rPr>
              <a:t>Android</a:t>
            </a: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Il nuovo sistema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928802"/>
            <a:ext cx="6786610" cy="3658158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Dati diffusi anche via radio (beacon) su banda radioamatori raggiungibile fino a circa 30 km (oggi non più attivo!)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Gli strumenti nella storica nicchia del Voltone della </a:t>
            </a:r>
            <a:r>
              <a:rPr lang="it-IT" sz="2800" dirty="0" err="1" smtClean="0">
                <a:solidFill>
                  <a:srgbClr val="333399"/>
                </a:solidFill>
              </a:rPr>
              <a:t>Molinella</a:t>
            </a:r>
            <a:r>
              <a:rPr lang="it-IT" sz="2800" dirty="0" smtClean="0">
                <a:solidFill>
                  <a:srgbClr val="333399"/>
                </a:solidFill>
              </a:rPr>
              <a:t> sono sostituiti da un computer con monitor che riceve i dati via radio (poi con collegamento internet)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Voltone della </a:t>
            </a:r>
            <a:r>
              <a:rPr lang="it-IT" sz="2400" dirty="0" err="1" smtClean="0"/>
              <a:t>Molinella</a:t>
            </a:r>
            <a:endParaRPr lang="it-IT" sz="2400" i="1" dirty="0"/>
          </a:p>
        </p:txBody>
      </p:sp>
      <p:pic>
        <p:nvPicPr>
          <p:cNvPr id="1026" name="Picture 2" descr="E:\DigitalDays\images\WeatherView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8046737" cy="4526290"/>
          </a:xfrm>
          <a:prstGeom prst="rect">
            <a:avLst/>
          </a:prstGeom>
          <a:noFill/>
        </p:spPr>
      </p:pic>
      <p:cxnSp>
        <p:nvCxnSpPr>
          <p:cNvPr id="8" name="Connettore 1 7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 </a:t>
            </a:r>
            <a:r>
              <a:rPr lang="it-IT" sz="2400" dirty="0" err="1" smtClean="0"/>
              <a:t>meteofaenza.it</a:t>
            </a:r>
            <a:r>
              <a:rPr lang="it-IT" sz="2400" dirty="0" smtClean="0"/>
              <a:t> e </a:t>
            </a:r>
            <a:r>
              <a:rPr lang="it-IT" sz="2400" dirty="0" err="1" smtClean="0"/>
              <a:t>app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1538" y="1571612"/>
            <a:ext cx="7200800" cy="4714908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Previsioni (settimanali) aggiornate ogni giorno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Link ad altri siti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sz="2400" dirty="0" smtClean="0">
                <a:solidFill>
                  <a:srgbClr val="333399"/>
                </a:solidFill>
              </a:rPr>
              <a:t>Arpa E-R (previsioni, radar meteo, pollini, livello fiumi, qualità dell’aria)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sz="2400" dirty="0" smtClean="0">
                <a:solidFill>
                  <a:srgbClr val="333399"/>
                </a:solidFill>
              </a:rPr>
              <a:t>Rete dati regionali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sz="2400" dirty="0" smtClean="0">
                <a:solidFill>
                  <a:srgbClr val="333399"/>
                </a:solidFill>
              </a:rPr>
              <a:t>Satelliti (immagini)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sz="2400" dirty="0" smtClean="0">
                <a:solidFill>
                  <a:srgbClr val="333399"/>
                </a:solidFill>
              </a:rPr>
              <a:t>Terremoti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sz="2400" dirty="0" smtClean="0">
                <a:solidFill>
                  <a:srgbClr val="333399"/>
                </a:solidFill>
              </a:rPr>
              <a:t>Webcam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sz="2400" dirty="0" smtClean="0">
                <a:solidFill>
                  <a:srgbClr val="333399"/>
                </a:solidFill>
              </a:rPr>
              <a:t>Informazioni varie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www.meteofaenza.it</a:t>
            </a:r>
            <a:endParaRPr lang="it-IT" sz="2400" dirty="0"/>
          </a:p>
        </p:txBody>
      </p:sp>
      <p:pic>
        <p:nvPicPr>
          <p:cNvPr id="1026" name="Picture 2" descr="E:\Download\AppMeteoFaenza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14480" y="1500174"/>
            <a:ext cx="5907037" cy="4811126"/>
          </a:xfrm>
          <a:prstGeom prst="rect">
            <a:avLst/>
          </a:prstGeom>
          <a:noFill/>
        </p:spPr>
      </p:pic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www.meteofaenza.it</a:t>
            </a:r>
            <a:endParaRPr lang="it-IT" sz="2400" dirty="0"/>
          </a:p>
        </p:txBody>
      </p:sp>
      <p:pic>
        <p:nvPicPr>
          <p:cNvPr id="1026" name="Picture 2" descr="E:\Download\AppMeteoFaenza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34540" y="1500174"/>
            <a:ext cx="5266916" cy="4811126"/>
          </a:xfrm>
          <a:prstGeom prst="rect">
            <a:avLst/>
          </a:prstGeom>
          <a:noFill/>
        </p:spPr>
      </p:pic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785786" y="2285992"/>
            <a:ext cx="763341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5400" b="1" dirty="0" smtClean="0">
                <a:solidFill>
                  <a:srgbClr val="3333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 po’ di</a:t>
            </a:r>
          </a:p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8800" b="1" dirty="0" smtClean="0">
                <a:solidFill>
                  <a:srgbClr val="3333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Storia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4348" y="857232"/>
            <a:ext cx="770485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3200" b="1" dirty="0" smtClean="0">
                <a:solidFill>
                  <a:srgbClr val="3333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 Stazione Meteorologica Comunale</a:t>
            </a:r>
          </a:p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3200" b="1" dirty="0" smtClean="0">
                <a:solidFill>
                  <a:srgbClr val="3333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“Evangelista Torricelli”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b="0" dirty="0" err="1" smtClean="0"/>
              <a:t>App</a:t>
            </a:r>
            <a:r>
              <a:rPr lang="it-IT" sz="2400" b="0" dirty="0" smtClean="0"/>
              <a:t> </a:t>
            </a:r>
            <a:r>
              <a:rPr lang="it-IT" sz="2400" b="0" dirty="0" err="1" smtClean="0"/>
              <a:t>Android</a:t>
            </a:r>
            <a:r>
              <a:rPr lang="it-IT" sz="2400" b="0" dirty="0" smtClean="0"/>
              <a:t> </a:t>
            </a:r>
            <a:r>
              <a:rPr lang="it-IT" sz="2400" dirty="0" err="1" smtClean="0"/>
              <a:t>MeteoFaenza</a:t>
            </a:r>
            <a:endParaRPr lang="it-IT" sz="2400" i="1" dirty="0"/>
          </a:p>
        </p:txBody>
      </p:sp>
      <p:pic>
        <p:nvPicPr>
          <p:cNvPr id="1026" name="Picture 2" descr="E:\Download\AppMeteoFaenza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42976" y="1643050"/>
            <a:ext cx="7337144" cy="4327619"/>
          </a:xfrm>
          <a:prstGeom prst="rect">
            <a:avLst/>
          </a:prstGeom>
          <a:noFill/>
        </p:spPr>
      </p:pic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Reti di monitoraggio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2071678"/>
            <a:ext cx="7358114" cy="3015216"/>
          </a:xfrm>
        </p:spPr>
        <p:txBody>
          <a:bodyPr/>
          <a:lstStyle/>
          <a:p>
            <a:pPr marL="358775" indent="-358775">
              <a:lnSpc>
                <a:spcPct val="94000"/>
              </a:lnSpc>
              <a:spcAft>
                <a:spcPts val="600"/>
              </a:spcAft>
              <a:buNone/>
            </a:pPr>
            <a:r>
              <a:rPr lang="it-IT" dirty="0" smtClean="0">
                <a:solidFill>
                  <a:srgbClr val="333399"/>
                </a:solidFill>
              </a:rPr>
              <a:t>Condivisione dati con le seguenti reti:</a:t>
            </a:r>
          </a:p>
          <a:p>
            <a:pPr marL="358775" indent="-358775">
              <a:lnSpc>
                <a:spcPct val="94000"/>
              </a:lnSpc>
            </a:pPr>
            <a:r>
              <a:rPr lang="it-IT" sz="3600" dirty="0" smtClean="0">
                <a:solidFill>
                  <a:srgbClr val="333399"/>
                </a:solidFill>
              </a:rPr>
              <a:t>E-R Meteo (regionale)</a:t>
            </a:r>
          </a:p>
          <a:p>
            <a:pPr marL="358775" indent="-358775">
              <a:lnSpc>
                <a:spcPct val="94000"/>
              </a:lnSpc>
            </a:pPr>
            <a:r>
              <a:rPr lang="it-IT" sz="3600" dirty="0" smtClean="0">
                <a:solidFill>
                  <a:srgbClr val="333399"/>
                </a:solidFill>
              </a:rPr>
              <a:t>Meteo Network (nazionale)</a:t>
            </a:r>
          </a:p>
          <a:p>
            <a:pPr marL="358775" indent="-358775">
              <a:lnSpc>
                <a:spcPct val="94000"/>
              </a:lnSpc>
            </a:pPr>
            <a:r>
              <a:rPr lang="it-IT" sz="3600" dirty="0" smtClean="0">
                <a:solidFill>
                  <a:srgbClr val="333399"/>
                </a:solidFill>
              </a:rPr>
              <a:t>Meteo </a:t>
            </a:r>
            <a:r>
              <a:rPr lang="it-IT" sz="3600" dirty="0" err="1" smtClean="0">
                <a:solidFill>
                  <a:srgbClr val="333399"/>
                </a:solidFill>
              </a:rPr>
              <a:t>Forlì-Cesena</a:t>
            </a:r>
            <a:r>
              <a:rPr lang="it-IT" sz="3600" dirty="0" smtClean="0">
                <a:solidFill>
                  <a:srgbClr val="333399"/>
                </a:solidFill>
              </a:rPr>
              <a:t> (regionale)</a:t>
            </a:r>
          </a:p>
          <a:p>
            <a:pPr marL="358775" indent="-358775">
              <a:lnSpc>
                <a:spcPct val="94000"/>
              </a:lnSpc>
            </a:pPr>
            <a:r>
              <a:rPr lang="it-IT" sz="3600" dirty="0" err="1" smtClean="0">
                <a:solidFill>
                  <a:srgbClr val="333399"/>
                </a:solidFill>
              </a:rPr>
              <a:t>Weatherlink</a:t>
            </a:r>
            <a:r>
              <a:rPr lang="it-IT" sz="3600" dirty="0" smtClean="0">
                <a:solidFill>
                  <a:srgbClr val="333399"/>
                </a:solidFill>
              </a:rPr>
              <a:t> (mondiale)</a:t>
            </a:r>
          </a:p>
          <a:p>
            <a:pPr marL="358775" indent="-358775">
              <a:lnSpc>
                <a:spcPct val="94000"/>
              </a:lnSpc>
              <a:buNone/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Nuove strumentazioni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14488"/>
            <a:ext cx="7358114" cy="4286280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Nel 2009 viene sostituita la strumentazione con un sistema di marca Theodor </a:t>
            </a:r>
            <a:r>
              <a:rPr lang="it-IT" sz="2800" dirty="0" err="1" smtClean="0">
                <a:solidFill>
                  <a:srgbClr val="333399"/>
                </a:solidFill>
              </a:rPr>
              <a:t>Friedrichs</a:t>
            </a:r>
            <a:endParaRPr lang="it-IT" sz="2800" dirty="0" smtClean="0">
              <a:solidFill>
                <a:srgbClr val="333399"/>
              </a:solidFill>
            </a:endParaRP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Nel 2011 viene aggiunto un </a:t>
            </a:r>
            <a:r>
              <a:rPr lang="it-IT" sz="2800" dirty="0" err="1" smtClean="0">
                <a:solidFill>
                  <a:srgbClr val="333399"/>
                </a:solidFill>
              </a:rPr>
              <a:t>piranometro</a:t>
            </a:r>
            <a:r>
              <a:rPr lang="it-IT" sz="2800" dirty="0" smtClean="0">
                <a:solidFill>
                  <a:srgbClr val="333399"/>
                </a:solidFill>
              </a:rPr>
              <a:t> per il monitoraggio della radiazione solare (</a:t>
            </a:r>
            <a:r>
              <a:rPr lang="it-IT" sz="2800" dirty="0" err="1" smtClean="0">
                <a:solidFill>
                  <a:srgbClr val="333399"/>
                </a:solidFill>
              </a:rPr>
              <a:t>Kipp</a:t>
            </a:r>
            <a:r>
              <a:rPr lang="it-IT" sz="2800" dirty="0" smtClean="0">
                <a:solidFill>
                  <a:srgbClr val="333399"/>
                </a:solidFill>
              </a:rPr>
              <a:t> &amp; </a:t>
            </a:r>
            <a:r>
              <a:rPr lang="it-IT" sz="2800" dirty="0" err="1" smtClean="0">
                <a:solidFill>
                  <a:srgbClr val="333399"/>
                </a:solidFill>
              </a:rPr>
              <a:t>Zonen</a:t>
            </a:r>
            <a:r>
              <a:rPr lang="it-IT" sz="2800" dirty="0" smtClean="0">
                <a:solidFill>
                  <a:srgbClr val="333399"/>
                </a:solidFill>
              </a:rPr>
              <a:t> CMP6)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Nel 2021 la precedente strumentazione viene affiancata da un sistema “Davis </a:t>
            </a:r>
            <a:r>
              <a:rPr lang="it-IT" sz="2800" dirty="0" err="1" smtClean="0">
                <a:solidFill>
                  <a:srgbClr val="333399"/>
                </a:solidFill>
              </a:rPr>
              <a:t>Vantage</a:t>
            </a:r>
            <a:r>
              <a:rPr lang="it-IT" sz="2800" dirty="0" smtClean="0">
                <a:solidFill>
                  <a:srgbClr val="333399"/>
                </a:solidFill>
              </a:rPr>
              <a:t> Pro 2”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Nel 2022 viene sostituita la capannina di legno, in evidente stato di degrado</a:t>
            </a:r>
          </a:p>
          <a:p>
            <a:pPr marL="358775" indent="-358775">
              <a:lnSpc>
                <a:spcPct val="94000"/>
              </a:lnSpc>
            </a:pPr>
            <a:endParaRPr lang="it-IT" sz="3600" dirty="0" smtClean="0">
              <a:solidFill>
                <a:srgbClr val="333399"/>
              </a:solidFill>
            </a:endParaRPr>
          </a:p>
          <a:p>
            <a:pPr marL="358775" indent="-358775">
              <a:lnSpc>
                <a:spcPct val="94000"/>
              </a:lnSpc>
              <a:buNone/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Nuova strumentazione (2021)</a:t>
            </a:r>
            <a:endParaRPr lang="it-IT" sz="2400" i="1" dirty="0"/>
          </a:p>
        </p:txBody>
      </p:sp>
      <p:pic>
        <p:nvPicPr>
          <p:cNvPr id="6" name="Picture 2" descr="E:\OneDrive\DigitalDays\immagini\StazioneMeteo-1572x12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71612"/>
            <a:ext cx="5762036" cy="4650156"/>
          </a:xfrm>
          <a:prstGeom prst="rect">
            <a:avLst/>
          </a:prstGeom>
          <a:noFill/>
        </p:spPr>
      </p:pic>
      <p:cxnSp>
        <p:nvCxnSpPr>
          <p:cNvPr id="8" name="Connettore 1 7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785786" y="2285992"/>
            <a:ext cx="763341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8000" b="1" dirty="0" smtClean="0">
                <a:solidFill>
                  <a:srgbClr val="3333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Analisi dei dati climatici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4348" y="857232"/>
            <a:ext cx="770485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3200" b="1" dirty="0" smtClean="0">
                <a:solidFill>
                  <a:srgbClr val="3333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 Stazione Meteorologica Comunale</a:t>
            </a:r>
          </a:p>
          <a:p>
            <a:pPr eaLnBrk="1" hangingPunct="1">
              <a:lnSpc>
                <a:spcPct val="104000"/>
              </a:lnSpc>
              <a:buClr>
                <a:srgbClr val="333399"/>
              </a:buClr>
            </a:pPr>
            <a:r>
              <a:rPr lang="it-IT" sz="3200" b="1" dirty="0" smtClean="0">
                <a:solidFill>
                  <a:srgbClr val="33339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“Evangelista Torricelli”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Clima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00" y="1643050"/>
            <a:ext cx="7215238" cy="4572032"/>
          </a:xfrm>
        </p:spPr>
        <p:txBody>
          <a:bodyPr/>
          <a:lstStyle/>
          <a:p>
            <a:pPr marL="358775" indent="-358775">
              <a:lnSpc>
                <a:spcPct val="94000"/>
              </a:lnSpc>
              <a:spcAft>
                <a:spcPts val="600"/>
              </a:spcAft>
              <a:buNone/>
            </a:pPr>
            <a:endParaRPr lang="it-IT" sz="1200" dirty="0" smtClean="0">
              <a:solidFill>
                <a:srgbClr val="333399"/>
              </a:solidFill>
            </a:endParaRP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Interpretazione e analisi statistica di parametri atmosferici (omogenei) di un territorio, in un determinato intervallo di tempo (sufficientemente lungo)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L'Organizzazione Meteorologica Mondiale (WMO) ha stabilito una durata standard di 30 anni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Principali parametri atmosferici: </a:t>
            </a:r>
            <a:r>
              <a:rPr lang="it-IT" sz="2800" b="1" dirty="0" smtClean="0">
                <a:solidFill>
                  <a:srgbClr val="333399"/>
                </a:solidFill>
              </a:rPr>
              <a:t>temperatura</a:t>
            </a:r>
            <a:r>
              <a:rPr lang="it-IT" sz="2800" dirty="0" smtClean="0">
                <a:solidFill>
                  <a:srgbClr val="333399"/>
                </a:solidFill>
              </a:rPr>
              <a:t>, </a:t>
            </a:r>
            <a:r>
              <a:rPr lang="it-IT" sz="2800" b="1" dirty="0" smtClean="0">
                <a:solidFill>
                  <a:srgbClr val="333399"/>
                </a:solidFill>
              </a:rPr>
              <a:t>precipitazioni</a:t>
            </a:r>
            <a:r>
              <a:rPr lang="it-IT" sz="2800" dirty="0" smtClean="0">
                <a:solidFill>
                  <a:srgbClr val="333399"/>
                </a:solidFill>
              </a:rPr>
              <a:t>, umidità, pressione atmosferica, vento, </a:t>
            </a:r>
            <a:r>
              <a:rPr lang="it-IT" sz="2800" dirty="0" err="1" smtClean="0">
                <a:solidFill>
                  <a:srgbClr val="333399"/>
                </a:solidFill>
              </a:rPr>
              <a:t>rad</a:t>
            </a:r>
            <a:r>
              <a:rPr lang="it-IT" sz="2800" dirty="0" smtClean="0">
                <a:solidFill>
                  <a:srgbClr val="333399"/>
                </a:solidFill>
              </a:rPr>
              <a:t>. solare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 Stazione meteorologica: Norme (WMO)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00" y="1643050"/>
            <a:ext cx="7500990" cy="4572032"/>
          </a:xfrm>
        </p:spPr>
        <p:txBody>
          <a:bodyPr/>
          <a:lstStyle/>
          <a:p>
            <a:pPr marL="323850" indent="-368300">
              <a:lnSpc>
                <a:spcPct val="94000"/>
              </a:lnSpc>
            </a:pPr>
            <a:r>
              <a:rPr lang="it-IT" sz="2800" dirty="0" err="1" smtClean="0">
                <a:solidFill>
                  <a:srgbClr val="333399"/>
                </a:solidFill>
              </a:rPr>
              <a:t>Termo-igrometro</a:t>
            </a:r>
            <a:r>
              <a:rPr lang="it-IT" sz="2800" dirty="0" smtClean="0">
                <a:solidFill>
                  <a:srgbClr val="333399"/>
                </a:solidFill>
              </a:rPr>
              <a:t>: altezza compresa tra 1,25 m e 2,00 m</a:t>
            </a:r>
          </a:p>
          <a:p>
            <a:pPr marL="323850" indent="-368300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Anemometro: altezza minima di 10 m</a:t>
            </a:r>
          </a:p>
          <a:p>
            <a:pPr marL="323850" indent="-368300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Pluviometro: almeno 30 cm di altezza</a:t>
            </a:r>
          </a:p>
          <a:p>
            <a:pPr marL="323850" indent="-368300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Collocata su prato erboso</a:t>
            </a:r>
          </a:p>
          <a:p>
            <a:pPr marL="323850" indent="-368300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Lontano da ostacoli: almeno 2-10 volte l’altezza dell’ostacolo (abitazioni, alberi, ecc.)</a:t>
            </a:r>
          </a:p>
          <a:p>
            <a:pPr marL="323850" indent="-368300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Distante almeno 10 m da eventuali edifici</a:t>
            </a:r>
          </a:p>
          <a:p>
            <a:pPr marL="358775" indent="-358775">
              <a:lnSpc>
                <a:spcPct val="94000"/>
              </a:lnSpc>
              <a:spcAft>
                <a:spcPts val="600"/>
              </a:spcAft>
              <a:buNone/>
            </a:pPr>
            <a:endParaRPr lang="it-IT" sz="1200" dirty="0" smtClean="0">
              <a:solidFill>
                <a:srgbClr val="333399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Stazione meteorologica: Problemi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00" y="1643050"/>
            <a:ext cx="7500990" cy="4572032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Posizione del sito: non sempre a norma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Spostamenti del sito (v. Cavour 7, Bibl. Comunale, v. Medaglie d’oro 51)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Modi di rilevamento:</a:t>
            </a:r>
            <a:br>
              <a:rPr lang="it-IT" sz="2800" dirty="0" smtClean="0">
                <a:solidFill>
                  <a:srgbClr val="333399"/>
                </a:solidFill>
              </a:rPr>
            </a:br>
            <a:r>
              <a:rPr lang="it-IT" sz="2800" dirty="0" smtClean="0">
                <a:solidFill>
                  <a:srgbClr val="333399"/>
                </a:solidFill>
              </a:rPr>
              <a:t>manuale (1946-2001), automatico (2002-24)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Sostituzione apparecchiature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Invecchiamento apparecchiature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Manutenzione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Trascrizione dati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 Stazione meteorologica </a:t>
            </a:r>
            <a:r>
              <a:rPr lang="it-IT" sz="2400" smtClean="0"/>
              <a:t>di Faenza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00" y="1643050"/>
            <a:ext cx="7500990" cy="4572032"/>
          </a:xfrm>
        </p:spPr>
        <p:txBody>
          <a:bodyPr/>
          <a:lstStyle/>
          <a:p>
            <a:pPr marL="358775" indent="-358775" algn="ctr">
              <a:lnSpc>
                <a:spcPct val="94000"/>
              </a:lnSpc>
              <a:spcAft>
                <a:spcPts val="600"/>
              </a:spcAft>
              <a:buNone/>
            </a:pPr>
            <a:r>
              <a:rPr lang="it-IT" sz="2400" b="1" dirty="0" smtClean="0">
                <a:solidFill>
                  <a:srgbClr val="333399"/>
                </a:solidFill>
              </a:rPr>
              <a:t>Accuratezza strumentazione</a:t>
            </a:r>
          </a:p>
          <a:p>
            <a:pPr marL="358775" indent="-358775">
              <a:lnSpc>
                <a:spcPct val="94000"/>
              </a:lnSpc>
              <a:spcAft>
                <a:spcPts val="600"/>
              </a:spcAft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Temperatura</a:t>
            </a:r>
            <a:r>
              <a:rPr lang="it-IT" sz="2800" dirty="0" smtClean="0">
                <a:solidFill>
                  <a:srgbClr val="333399"/>
                </a:solidFill>
              </a:rPr>
              <a:t>: ± 0.3 °C</a:t>
            </a:r>
          </a:p>
          <a:p>
            <a:pPr marL="358775" indent="-358775">
              <a:lnSpc>
                <a:spcPct val="94000"/>
              </a:lnSpc>
              <a:spcAft>
                <a:spcPts val="600"/>
              </a:spcAft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Umidità</a:t>
            </a:r>
            <a:r>
              <a:rPr lang="it-IT" sz="2800" dirty="0" smtClean="0">
                <a:solidFill>
                  <a:srgbClr val="333399"/>
                </a:solidFill>
              </a:rPr>
              <a:t>:	± 2 %</a:t>
            </a:r>
          </a:p>
          <a:p>
            <a:pPr marL="358775" indent="-358775">
              <a:lnSpc>
                <a:spcPct val="94000"/>
              </a:lnSpc>
              <a:spcAft>
                <a:spcPts val="600"/>
              </a:spcAft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Pioggia</a:t>
            </a:r>
            <a:r>
              <a:rPr lang="it-IT" sz="2800" dirty="0" smtClean="0">
                <a:solidFill>
                  <a:srgbClr val="333399"/>
                </a:solidFill>
              </a:rPr>
              <a:t>: ± 0.2 mm o ±3% del totale</a:t>
            </a:r>
          </a:p>
          <a:p>
            <a:pPr marL="358775" indent="-358775">
              <a:lnSpc>
                <a:spcPct val="94000"/>
              </a:lnSpc>
              <a:spcAft>
                <a:spcPts val="600"/>
              </a:spcAft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Pressione</a:t>
            </a:r>
            <a:r>
              <a:rPr lang="it-IT" sz="2800" dirty="0" smtClean="0">
                <a:solidFill>
                  <a:srgbClr val="333399"/>
                </a:solidFill>
              </a:rPr>
              <a:t>: ± 1.0 </a:t>
            </a:r>
            <a:r>
              <a:rPr lang="it-IT" sz="2800" dirty="0" err="1" smtClean="0">
                <a:solidFill>
                  <a:srgbClr val="333399"/>
                </a:solidFill>
              </a:rPr>
              <a:t>hPa</a:t>
            </a:r>
            <a:r>
              <a:rPr lang="it-IT" sz="2800" dirty="0" smtClean="0">
                <a:solidFill>
                  <a:srgbClr val="333399"/>
                </a:solidFill>
              </a:rPr>
              <a:t> (mb)</a:t>
            </a:r>
          </a:p>
          <a:p>
            <a:pPr marL="358775" indent="-358775">
              <a:lnSpc>
                <a:spcPct val="94000"/>
              </a:lnSpc>
              <a:spcAft>
                <a:spcPts val="600"/>
              </a:spcAft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Velocità vento</a:t>
            </a:r>
            <a:r>
              <a:rPr lang="it-IT" sz="2800" dirty="0" smtClean="0">
                <a:solidFill>
                  <a:srgbClr val="333399"/>
                </a:solidFill>
              </a:rPr>
              <a:t>: ±0.9 m/s o ±5%</a:t>
            </a:r>
          </a:p>
          <a:p>
            <a:pPr marL="358775" indent="-358775">
              <a:lnSpc>
                <a:spcPct val="94000"/>
              </a:lnSpc>
              <a:spcAft>
                <a:spcPts val="600"/>
              </a:spcAft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Direzione vento</a:t>
            </a:r>
            <a:r>
              <a:rPr lang="it-IT" sz="2800" dirty="0" smtClean="0">
                <a:solidFill>
                  <a:srgbClr val="333399"/>
                </a:solidFill>
              </a:rPr>
              <a:t>: ±3°</a:t>
            </a:r>
          </a:p>
          <a:p>
            <a:pPr marL="358775" indent="-358775">
              <a:lnSpc>
                <a:spcPct val="94000"/>
              </a:lnSpc>
              <a:spcAft>
                <a:spcPts val="600"/>
              </a:spcAft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Radiazione solare</a:t>
            </a:r>
            <a:r>
              <a:rPr lang="it-IT" sz="2800" dirty="0" smtClean="0">
                <a:solidFill>
                  <a:srgbClr val="333399"/>
                </a:solidFill>
              </a:rPr>
              <a:t>: ±0.5 W/m</a:t>
            </a:r>
            <a:r>
              <a:rPr lang="it-IT" sz="2800" baseline="30000" dirty="0" smtClean="0">
                <a:solidFill>
                  <a:srgbClr val="333399"/>
                </a:solidFill>
              </a:rPr>
              <a:t>2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Temperatura: Registrazione manuale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4" y="1571612"/>
            <a:ext cx="7643866" cy="4429156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Tre siti differenti: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via Cavour 7, sul tetto: 1942-60 (</a:t>
            </a:r>
            <a:r>
              <a:rPr lang="it-IT" dirty="0" smtClean="0">
                <a:solidFill>
                  <a:srgbClr val="333399"/>
                </a:solidFill>
                <a:latin typeface="Calibri"/>
                <a:ea typeface="Calibri"/>
                <a:cs typeface="Calibri"/>
              </a:rPr>
              <a:t>~</a:t>
            </a:r>
            <a:r>
              <a:rPr lang="it-IT" dirty="0" smtClean="0">
                <a:solidFill>
                  <a:srgbClr val="333399"/>
                </a:solidFill>
              </a:rPr>
              <a:t>18 anni)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Bibl. </a:t>
            </a:r>
            <a:r>
              <a:rPr lang="it-IT" dirty="0" err="1" smtClean="0">
                <a:solidFill>
                  <a:srgbClr val="333399"/>
                </a:solidFill>
              </a:rPr>
              <a:t>Com.le</a:t>
            </a:r>
            <a:r>
              <a:rPr lang="it-IT" dirty="0" smtClean="0">
                <a:solidFill>
                  <a:srgbClr val="333399"/>
                </a:solidFill>
              </a:rPr>
              <a:t>, sul tetto: 1960-92 (</a:t>
            </a:r>
            <a:r>
              <a:rPr lang="it-IT" dirty="0" smtClean="0">
                <a:solidFill>
                  <a:srgbClr val="333399"/>
                </a:solidFill>
                <a:latin typeface="Calibri"/>
                <a:ea typeface="Calibri"/>
                <a:cs typeface="Calibri"/>
              </a:rPr>
              <a:t>~32</a:t>
            </a:r>
            <a:r>
              <a:rPr lang="it-IT" dirty="0" smtClean="0">
                <a:solidFill>
                  <a:srgbClr val="333399"/>
                </a:solidFill>
              </a:rPr>
              <a:t> anni)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via Medaglie d’oro 51, su prato erboso: 1992-2001 (</a:t>
            </a:r>
            <a:r>
              <a:rPr lang="it-IT" dirty="0" smtClean="0">
                <a:solidFill>
                  <a:srgbClr val="333399"/>
                </a:solidFill>
                <a:latin typeface="Calibri"/>
                <a:ea typeface="Calibri"/>
                <a:cs typeface="Calibri"/>
              </a:rPr>
              <a:t>~9</a:t>
            </a:r>
            <a:r>
              <a:rPr lang="it-IT" dirty="0" smtClean="0">
                <a:solidFill>
                  <a:srgbClr val="333399"/>
                </a:solidFill>
              </a:rPr>
              <a:t> anni)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Dati raccolti nelle ore 8, 14 e 19 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Registrati valori minimi e massimi giornalieri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err="1" smtClean="0">
                <a:solidFill>
                  <a:srgbClr val="333399"/>
                </a:solidFill>
              </a:rPr>
              <a:t>t</a:t>
            </a:r>
            <a:r>
              <a:rPr lang="it-IT" sz="2800" baseline="-25000" dirty="0" err="1" smtClean="0">
                <a:solidFill>
                  <a:srgbClr val="333399"/>
                </a:solidFill>
              </a:rPr>
              <a:t>media</a:t>
            </a:r>
            <a:r>
              <a:rPr lang="it-IT" sz="2800" dirty="0" smtClean="0">
                <a:solidFill>
                  <a:srgbClr val="333399"/>
                </a:solidFill>
              </a:rPr>
              <a:t> = (</a:t>
            </a:r>
            <a:r>
              <a:rPr lang="it-IT" sz="2800" dirty="0" err="1" smtClean="0">
                <a:solidFill>
                  <a:srgbClr val="333399"/>
                </a:solidFill>
              </a:rPr>
              <a:t>t</a:t>
            </a:r>
            <a:r>
              <a:rPr lang="it-IT" sz="2800" baseline="-25000" dirty="0" err="1" smtClean="0">
                <a:solidFill>
                  <a:srgbClr val="333399"/>
                </a:solidFill>
              </a:rPr>
              <a:t>max</a:t>
            </a:r>
            <a:r>
              <a:rPr lang="it-IT" sz="2800" dirty="0" smtClean="0">
                <a:solidFill>
                  <a:srgbClr val="333399"/>
                </a:solidFill>
              </a:rPr>
              <a:t> + </a:t>
            </a:r>
            <a:r>
              <a:rPr lang="it-IT" sz="2800" dirty="0" err="1" smtClean="0">
                <a:solidFill>
                  <a:srgbClr val="333399"/>
                </a:solidFill>
              </a:rPr>
              <a:t>t</a:t>
            </a:r>
            <a:r>
              <a:rPr lang="it-IT" sz="2800" baseline="-25000" dirty="0" err="1" smtClean="0">
                <a:solidFill>
                  <a:srgbClr val="333399"/>
                </a:solidFill>
              </a:rPr>
              <a:t>min</a:t>
            </a:r>
            <a:r>
              <a:rPr lang="it-IT" sz="2800" dirty="0" smtClean="0">
                <a:solidFill>
                  <a:srgbClr val="333399"/>
                </a:solidFill>
              </a:rPr>
              <a:t> + t</a:t>
            </a:r>
            <a:r>
              <a:rPr lang="it-IT" sz="2800" baseline="-25000" dirty="0" smtClean="0">
                <a:solidFill>
                  <a:srgbClr val="333399"/>
                </a:solidFill>
              </a:rPr>
              <a:t>8</a:t>
            </a:r>
            <a:r>
              <a:rPr lang="it-IT" sz="2800" dirty="0" smtClean="0">
                <a:solidFill>
                  <a:srgbClr val="333399"/>
                </a:solidFill>
              </a:rPr>
              <a:t> + t</a:t>
            </a:r>
            <a:r>
              <a:rPr lang="it-IT" sz="2800" baseline="-25000" dirty="0" smtClean="0">
                <a:solidFill>
                  <a:srgbClr val="333399"/>
                </a:solidFill>
              </a:rPr>
              <a:t>19</a:t>
            </a:r>
            <a:r>
              <a:rPr lang="it-IT" sz="2800" dirty="0" smtClean="0">
                <a:solidFill>
                  <a:srgbClr val="333399"/>
                </a:solidFill>
              </a:rPr>
              <a:t>)/4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Riepilogo dettagliato (mese, anno, ecc.)</a:t>
            </a:r>
          </a:p>
          <a:p>
            <a:pPr marL="758825" lvl="1" indent="-358775">
              <a:lnSpc>
                <a:spcPct val="94000"/>
              </a:lnSpc>
            </a:pPr>
            <a:endParaRPr lang="it-IT" dirty="0" smtClean="0">
              <a:solidFill>
                <a:srgbClr val="333399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Meteorologia a Faenza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16832"/>
            <a:ext cx="7632848" cy="3961036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Nel 1905 il sindaco Gallo </a:t>
            </a:r>
            <a:r>
              <a:rPr lang="it-IT" sz="2800" dirty="0" err="1" smtClean="0">
                <a:solidFill>
                  <a:srgbClr val="333399"/>
                </a:solidFill>
              </a:rPr>
              <a:t>Marcucci</a:t>
            </a:r>
            <a:r>
              <a:rPr lang="it-IT" sz="2800" dirty="0" smtClean="0">
                <a:solidFill>
                  <a:srgbClr val="333399"/>
                </a:solidFill>
              </a:rPr>
              <a:t> fa acquistare un termoigrografo ed un barografo (marca Fischer, 440 lire) da installare “in una apposita edicola nella Piazza Maggiore della Città, come trovansi in molte città e paesi della Svizzera e della Germania”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Gli strumenti saranno poi inseriti in apposite nicchie nel Palazzo Comunale sotto il "Voltone della </a:t>
            </a:r>
            <a:r>
              <a:rPr lang="it-IT" sz="2800" dirty="0" err="1" smtClean="0">
                <a:solidFill>
                  <a:srgbClr val="333399"/>
                </a:solidFill>
              </a:rPr>
              <a:t>Molinella</a:t>
            </a:r>
            <a:r>
              <a:rPr lang="it-IT" sz="2800" dirty="0" smtClean="0">
                <a:solidFill>
                  <a:srgbClr val="333399"/>
                </a:solidFill>
              </a:rPr>
              <a:t>“</a:t>
            </a:r>
          </a:p>
          <a:p>
            <a:pPr marL="0" indent="0">
              <a:lnSpc>
                <a:spcPct val="94000"/>
              </a:lnSpc>
              <a:buNone/>
            </a:pPr>
            <a:endParaRPr lang="it-IT" sz="2800" dirty="0" smtClean="0">
              <a:solidFill>
                <a:srgbClr val="33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b="0" dirty="0" smtClean="0"/>
              <a:t> </a:t>
            </a:r>
            <a:r>
              <a:rPr lang="it-IT" sz="2400" dirty="0" smtClean="0"/>
              <a:t>Temperature 1946-2023</a:t>
            </a:r>
            <a:r>
              <a:rPr lang="it-IT" sz="2400" b="0" dirty="0" smtClean="0"/>
              <a:t> (78 anni)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786" y="1571612"/>
            <a:ext cx="7715304" cy="2714644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 primi due periodi non mostrano cambiamenti particolarmente significativi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La situazione cambia nel terzo periodo: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la temperatura media sale da 13,7 °C a</a:t>
            </a:r>
            <a:br>
              <a:rPr lang="it-IT" dirty="0" smtClean="0">
                <a:solidFill>
                  <a:srgbClr val="333399"/>
                </a:solidFill>
              </a:rPr>
            </a:br>
            <a:r>
              <a:rPr lang="it-IT" dirty="0" smtClean="0">
                <a:solidFill>
                  <a:srgbClr val="333399"/>
                </a:solidFill>
              </a:rPr>
              <a:t>14,5 °C superando 15 °C negli ultimi anni</a:t>
            </a:r>
          </a:p>
          <a:p>
            <a:pPr marL="758825" lvl="1" indent="-358775">
              <a:lnSpc>
                <a:spcPct val="94000"/>
              </a:lnSpc>
            </a:pPr>
            <a:r>
              <a:rPr lang="it-IT" dirty="0" smtClean="0">
                <a:solidFill>
                  <a:srgbClr val="333399"/>
                </a:solidFill>
              </a:rPr>
              <a:t>aumentano i giorni estivi con t &gt; 30 °C 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4429132"/>
            <a:ext cx="8019288" cy="190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928670"/>
            <a:ext cx="8019288" cy="566928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b="0" dirty="0" smtClean="0"/>
              <a:t>Temperature medie 1946-73 (28 anni)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928670"/>
            <a:ext cx="8019288" cy="566928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b="0" dirty="0" smtClean="0"/>
              <a:t>Temperature medie 1974-2001 (28 anni)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928670"/>
            <a:ext cx="8019288" cy="566928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b="0" dirty="0" smtClean="0"/>
              <a:t>Temperature medie 2002-2023 (22 anni)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28662" y="1428736"/>
            <a:ext cx="7168896" cy="4773168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b="0" dirty="0" smtClean="0"/>
              <a:t>Anomalie termiche dal 1946 al 2023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b="0" dirty="0" smtClean="0"/>
              <a:t> </a:t>
            </a:r>
            <a:r>
              <a:rPr lang="it-IT" sz="2400" dirty="0" smtClean="0"/>
              <a:t>Temperature 1964-93 e 1994-2023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1571612"/>
            <a:ext cx="7929618" cy="2714644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Il periodo 1994-2023 mostra un sensibile aumento delle temperature medie annuali (+0,9 °C) e della media delle massime (+2,9 °C)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Vengono superati i 40 °C di massima estiva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Il trend aumenta di 2,5 volte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7158" y="4286256"/>
            <a:ext cx="8427980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928670"/>
            <a:ext cx="8019288" cy="566928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dirty="0" smtClean="0"/>
              <a:t>Agosto 2002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928670"/>
            <a:ext cx="8019288" cy="566928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dirty="0" smtClean="0"/>
              <a:t>Agosto 2003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928670"/>
            <a:ext cx="8019288" cy="566928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dirty="0" smtClean="0"/>
              <a:t>Agosto 2004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928670"/>
            <a:ext cx="8019288" cy="566928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dirty="0" smtClean="0"/>
              <a:t>Luglio 2023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Meteorologia a Faenza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 Un po’ di storia</a:t>
            </a:r>
            <a:endParaRPr lang="it-IT" sz="2400" i="1" dirty="0"/>
          </a:p>
        </p:txBody>
      </p:sp>
      <p:pic>
        <p:nvPicPr>
          <p:cNvPr id="1027" name="Picture 3" descr="E:\Download\TermoIgrografo-837x1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276872"/>
            <a:ext cx="2551113" cy="3678237"/>
          </a:xfrm>
          <a:prstGeom prst="rect">
            <a:avLst/>
          </a:prstGeom>
          <a:noFill/>
        </p:spPr>
      </p:pic>
      <p:pic>
        <p:nvPicPr>
          <p:cNvPr id="1029" name="Picture 5" descr="E:\Download\barografo-1344x1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348880"/>
            <a:ext cx="4267200" cy="3705225"/>
          </a:xfrm>
          <a:prstGeom prst="rect">
            <a:avLst/>
          </a:prstGeom>
          <a:noFill/>
        </p:spPr>
      </p:pic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928670"/>
            <a:ext cx="8019288" cy="566928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dirty="0" smtClean="0"/>
              <a:t>Agosto 2023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b="0" dirty="0" smtClean="0"/>
              <a:t> </a:t>
            </a:r>
            <a:r>
              <a:rPr lang="it-IT" sz="2400" dirty="0" smtClean="0"/>
              <a:t>Precipitazioni 1946-2023</a:t>
            </a:r>
            <a:endParaRPr lang="it-IT" sz="2400" i="1" dirty="0"/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928662" y="1785926"/>
          <a:ext cx="7286677" cy="3857652"/>
        </p:xfrm>
        <a:graphic>
          <a:graphicData uri="http://schemas.openxmlformats.org/drawingml/2006/table">
            <a:tbl>
              <a:tblPr/>
              <a:tblGrid>
                <a:gridCol w="1504624"/>
                <a:gridCol w="1805548"/>
                <a:gridCol w="1053235"/>
                <a:gridCol w="1461635"/>
                <a:gridCol w="1461635"/>
              </a:tblGrid>
              <a:tr h="1003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Periodo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Totale</a:t>
                      </a:r>
                      <a:b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</a:br>
                      <a: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(mm)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Anni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Media</a:t>
                      </a:r>
                      <a:b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</a:br>
                      <a: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mm/anno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Calibri"/>
                          <a:ea typeface="Times New Roman"/>
                          <a:cs typeface="Times New Roman"/>
                        </a:rPr>
                        <a:t>Scarto</a:t>
                      </a:r>
                      <a:br>
                        <a:rPr lang="it-IT" sz="1800" b="1" dirty="0" smtClean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it-IT" sz="1800" b="1" dirty="0" smtClean="0">
                          <a:latin typeface="Calibri"/>
                          <a:ea typeface="Times New Roman"/>
                          <a:cs typeface="Times New Roman"/>
                        </a:rPr>
                        <a:t>(%)</a:t>
                      </a:r>
                      <a:endParaRPr lang="it-IT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1946-75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23054</a:t>
                      </a:r>
                      <a:endParaRPr lang="it-IT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30</a:t>
                      </a:r>
                      <a:endParaRPr lang="it-IT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768</a:t>
                      </a:r>
                      <a:endParaRPr lang="it-IT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latin typeface="Calibri"/>
                          <a:ea typeface="Times New Roman"/>
                          <a:cs typeface="Times New Roman"/>
                        </a:rPr>
                        <a:t>-4,1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1976-2005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26129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30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871</a:t>
                      </a:r>
                      <a:endParaRPr lang="it-IT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latin typeface="Calibri"/>
                          <a:ea typeface="Times New Roman"/>
                          <a:cs typeface="Times New Roman"/>
                        </a:rPr>
                        <a:t>9,5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2006-23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13129</a:t>
                      </a:r>
                      <a:endParaRPr lang="it-IT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729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latin typeface="Calibri"/>
                          <a:ea typeface="Times New Roman"/>
                          <a:cs typeface="Times New Roman"/>
                        </a:rPr>
                        <a:t>-9,0</a:t>
                      </a: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Calibri"/>
                          <a:ea typeface="Times New Roman"/>
                          <a:cs typeface="Times New Roman"/>
                        </a:rPr>
                        <a:t>Riepilogo</a:t>
                      </a:r>
                      <a:endParaRPr lang="it-IT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Calibri"/>
                          <a:ea typeface="Times New Roman"/>
                          <a:cs typeface="Times New Roman"/>
                        </a:rPr>
                        <a:t>62520</a:t>
                      </a:r>
                      <a:endParaRPr lang="it-IT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Calibri"/>
                          <a:ea typeface="Times New Roman"/>
                          <a:cs typeface="Times New Roman"/>
                        </a:rPr>
                        <a:t>78</a:t>
                      </a:r>
                      <a:endParaRPr lang="it-IT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latin typeface="Calibri"/>
                          <a:ea typeface="Times New Roman"/>
                          <a:cs typeface="Times New Roman"/>
                        </a:rPr>
                        <a:t>802</a:t>
                      </a:r>
                      <a:endParaRPr lang="it-IT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928670"/>
            <a:ext cx="8019288" cy="566928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dirty="0" smtClean="0"/>
              <a:t> Precipitazioni 1946-2023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5786" y="1357298"/>
            <a:ext cx="7517461" cy="4942222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dirty="0" smtClean="0"/>
              <a:t>Precipitazioni Nevose (altezza)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78825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34850" y="-8382000"/>
            <a:ext cx="11137900" cy="7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adalb\OneDrive\Desktop\Grafico200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5786" y="1428736"/>
            <a:ext cx="7517461" cy="4942222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br>
              <a:rPr lang="it-IT" sz="2400" b="0" dirty="0" smtClean="0"/>
            </a:br>
            <a:r>
              <a:rPr lang="it-IT" sz="2400" dirty="0" smtClean="0"/>
              <a:t>Precipitazioni nevose (giorni)</a:t>
            </a:r>
            <a:endParaRPr lang="it-IT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Altri dati (2002-23)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4" y="1643050"/>
            <a:ext cx="7429552" cy="4429156"/>
          </a:xfrm>
        </p:spPr>
        <p:txBody>
          <a:bodyPr/>
          <a:lstStyle/>
          <a:p>
            <a:pPr marL="358775" indent="-358775" algn="ctr">
              <a:lnSpc>
                <a:spcPct val="94000"/>
              </a:lnSpc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Vento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Direzione media: terzo quadrante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Direzione prevalente: Libeccio (‘</a:t>
            </a:r>
            <a:r>
              <a:rPr lang="it-IT" sz="2800" dirty="0" err="1" smtClean="0">
                <a:solidFill>
                  <a:srgbClr val="333399"/>
                </a:solidFill>
              </a:rPr>
              <a:t>curena</a:t>
            </a:r>
            <a:r>
              <a:rPr lang="it-IT" sz="2800" dirty="0" smtClean="0">
                <a:solidFill>
                  <a:srgbClr val="333399"/>
                </a:solidFill>
              </a:rPr>
              <a:t>’); giornate invernali fredde e soleggiate con venti anche da nord o nord-est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Velocità media annuale: 16 km/h (4,5 m/s)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Raffica massima: 114 km/h (10 agosto 2017)</a:t>
            </a:r>
          </a:p>
          <a:p>
            <a:pPr marL="358775" indent="-358775">
              <a:lnSpc>
                <a:spcPct val="94000"/>
              </a:lnSpc>
            </a:pPr>
            <a:endParaRPr lang="it-IT" sz="2800" dirty="0" smtClean="0">
              <a:solidFill>
                <a:srgbClr val="333399"/>
              </a:solidFill>
            </a:endParaRPr>
          </a:p>
          <a:p>
            <a:pPr marL="758825" lvl="1" indent="-358775">
              <a:lnSpc>
                <a:spcPct val="94000"/>
              </a:lnSpc>
            </a:pPr>
            <a:endParaRPr lang="it-IT" dirty="0" smtClean="0">
              <a:solidFill>
                <a:srgbClr val="333399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Altri dati (2002-23)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4" y="1571612"/>
            <a:ext cx="7429552" cy="4429156"/>
          </a:xfrm>
        </p:spPr>
        <p:txBody>
          <a:bodyPr/>
          <a:lstStyle/>
          <a:p>
            <a:pPr marL="358775" indent="-358775" algn="ctr">
              <a:lnSpc>
                <a:spcPct val="94000"/>
              </a:lnSpc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Umidità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Media annuale: 70%</a:t>
            </a:r>
          </a:p>
          <a:p>
            <a:pPr marL="358775" indent="-358775">
              <a:lnSpc>
                <a:spcPct val="94000"/>
              </a:lnSpc>
              <a:buNone/>
            </a:pPr>
            <a:endParaRPr lang="it-IT" sz="600" b="1" dirty="0" smtClean="0">
              <a:solidFill>
                <a:srgbClr val="333399"/>
              </a:solidFill>
            </a:endParaRPr>
          </a:p>
          <a:p>
            <a:pPr marL="358775" indent="-358775" algn="ctr">
              <a:lnSpc>
                <a:spcPct val="94000"/>
              </a:lnSpc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Pressione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Media annuale: 1013 </a:t>
            </a:r>
            <a:r>
              <a:rPr lang="it-IT" sz="2800" dirty="0" err="1" smtClean="0">
                <a:solidFill>
                  <a:srgbClr val="333399"/>
                </a:solidFill>
              </a:rPr>
              <a:t>hPa</a:t>
            </a:r>
            <a:endParaRPr lang="it-IT" sz="2800" dirty="0" smtClean="0">
              <a:solidFill>
                <a:srgbClr val="333399"/>
              </a:solidFill>
            </a:endParaRP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Minima</a:t>
            </a:r>
            <a:r>
              <a:rPr lang="it-IT" sz="2800" smtClean="0">
                <a:solidFill>
                  <a:srgbClr val="333399"/>
                </a:solidFill>
              </a:rPr>
              <a:t>: 973 </a:t>
            </a:r>
            <a:r>
              <a:rPr lang="it-IT" sz="2800" dirty="0" err="1" smtClean="0">
                <a:solidFill>
                  <a:srgbClr val="333399"/>
                </a:solidFill>
              </a:rPr>
              <a:t>hPa</a:t>
            </a:r>
            <a:endParaRPr lang="it-IT" sz="2800" dirty="0" smtClean="0">
              <a:solidFill>
                <a:srgbClr val="333399"/>
              </a:solidFill>
            </a:endParaRP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Massima 1040 </a:t>
            </a:r>
            <a:r>
              <a:rPr lang="it-IT" sz="2800" dirty="0" err="1" smtClean="0">
                <a:solidFill>
                  <a:srgbClr val="333399"/>
                </a:solidFill>
              </a:rPr>
              <a:t>hPa</a:t>
            </a:r>
            <a:endParaRPr lang="it-IT" sz="2800" dirty="0" smtClean="0">
              <a:solidFill>
                <a:srgbClr val="333399"/>
              </a:solidFill>
            </a:endParaRPr>
          </a:p>
          <a:p>
            <a:pPr marL="758825" lvl="1" indent="-358775">
              <a:lnSpc>
                <a:spcPct val="94000"/>
              </a:lnSpc>
              <a:buNone/>
            </a:pPr>
            <a:r>
              <a:rPr lang="it-IT" sz="800" dirty="0" smtClean="0">
                <a:solidFill>
                  <a:srgbClr val="333399"/>
                </a:solidFill>
              </a:rPr>
              <a:t> </a:t>
            </a:r>
            <a:endParaRPr lang="it-IT" sz="600" dirty="0" smtClean="0">
              <a:solidFill>
                <a:srgbClr val="333399"/>
              </a:solidFill>
            </a:endParaRPr>
          </a:p>
          <a:p>
            <a:pPr marL="358775" indent="-358775" algn="ctr">
              <a:lnSpc>
                <a:spcPct val="94000"/>
              </a:lnSpc>
              <a:buNone/>
            </a:pPr>
            <a:r>
              <a:rPr lang="it-IT" sz="2800" b="1" dirty="0" smtClean="0">
                <a:solidFill>
                  <a:srgbClr val="333399"/>
                </a:solidFill>
              </a:rPr>
              <a:t>Radiazione solare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Media annuale: 160 W/m</a:t>
            </a:r>
            <a:r>
              <a:rPr lang="it-IT" sz="2800" baseline="30000" dirty="0" smtClean="0">
                <a:solidFill>
                  <a:srgbClr val="333399"/>
                </a:solidFill>
              </a:rPr>
              <a:t>2</a:t>
            </a:r>
            <a:r>
              <a:rPr lang="it-IT" sz="2800" dirty="0" smtClean="0">
                <a:solidFill>
                  <a:srgbClr val="333399"/>
                </a:solidFill>
              </a:rPr>
              <a:t> (24 ore)</a:t>
            </a:r>
          </a:p>
          <a:p>
            <a:pPr marL="358775" indent="-358775">
              <a:lnSpc>
                <a:spcPct val="94000"/>
              </a:lnSpc>
            </a:pPr>
            <a:endParaRPr lang="it-IT" sz="2800" dirty="0" smtClean="0">
              <a:solidFill>
                <a:srgbClr val="333399"/>
              </a:solidFill>
            </a:endParaRPr>
          </a:p>
          <a:p>
            <a:pPr marL="758825" lvl="1" indent="-358775">
              <a:lnSpc>
                <a:spcPct val="94000"/>
              </a:lnSpc>
            </a:pPr>
            <a:endParaRPr lang="it-IT" dirty="0" smtClean="0">
              <a:solidFill>
                <a:srgbClr val="333399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Meteorologia a Faenza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Un po’ di storia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4214818"/>
            <a:ext cx="7007863" cy="428628"/>
          </a:xfrm>
        </p:spPr>
        <p:txBody>
          <a:bodyPr/>
          <a:lstStyle/>
          <a:p>
            <a:pPr marL="0" indent="0" algn="ctr">
              <a:lnSpc>
                <a:spcPct val="94000"/>
              </a:lnSpc>
              <a:buNone/>
            </a:pPr>
            <a:r>
              <a:rPr lang="it-IT" sz="2000" dirty="0" smtClean="0">
                <a:solidFill>
                  <a:srgbClr val="6E4321"/>
                </a:solidFill>
                <a:latin typeface="Arial" pitchFamily="34" charset="0"/>
                <a:cs typeface="Arial" pitchFamily="34" charset="0"/>
              </a:rPr>
              <a:t>Primo (?) grafico di temperatura dall’8 a 14 maggio 1906</a:t>
            </a:r>
          </a:p>
        </p:txBody>
      </p:sp>
      <p:pic>
        <p:nvPicPr>
          <p:cNvPr id="3075" name="Picture 3" descr="E:\DigitalDays\images\Termogram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8409183" cy="2520000"/>
          </a:xfrm>
          <a:prstGeom prst="rect">
            <a:avLst/>
          </a:prstGeom>
          <a:noFill/>
        </p:spPr>
      </p:pic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42910" y="4857760"/>
            <a:ext cx="8007995" cy="12858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94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60000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Dal 1921 l’orticultore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Paganelli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inizia a rilevare i dati pluviometrici e li invia al “Servizio Idrografico di Bologna”</a:t>
            </a:r>
          </a:p>
          <a:p>
            <a:pPr marL="0" marR="0" lvl="0" indent="0" algn="ctr" defTabSz="449263" rtl="0" eaLnBrk="1" fontAlgn="base" latinLnBrk="0" hangingPunct="1">
              <a:lnSpc>
                <a:spcPct val="94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Prima sede</a:t>
            </a:r>
            <a:r>
              <a:rPr lang="it-IT" sz="2400" b="0" dirty="0" smtClean="0"/>
              <a:t> </a:t>
            </a:r>
            <a:endParaRPr lang="it-IT" sz="2400" b="0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556792"/>
            <a:ext cx="7416825" cy="2088827"/>
          </a:xfrm>
        </p:spPr>
        <p:txBody>
          <a:bodyPr/>
          <a:lstStyle/>
          <a:p>
            <a:pPr marL="0" indent="0">
              <a:lnSpc>
                <a:spcPct val="94000"/>
              </a:lnSpc>
              <a:buNone/>
            </a:pPr>
            <a:r>
              <a:rPr lang="it-IT" sz="2800" dirty="0" smtClean="0">
                <a:solidFill>
                  <a:srgbClr val="333399"/>
                </a:solidFill>
              </a:rPr>
              <a:t>Il 10 maggio 1942 viene inaugurato a Faenza l’Osservatorio Meteorologico “E. Torricelli“ e Astronomico "Urania </a:t>
            </a:r>
            <a:r>
              <a:rPr lang="it-IT" sz="2800" dirty="0" err="1" smtClean="0">
                <a:solidFill>
                  <a:srgbClr val="333399"/>
                </a:solidFill>
              </a:rPr>
              <a:t>Lamonia</a:t>
            </a:r>
            <a:r>
              <a:rPr lang="it-IT" sz="2800" dirty="0" smtClean="0">
                <a:solidFill>
                  <a:srgbClr val="333399"/>
                </a:solidFill>
              </a:rPr>
              <a:t>” appositamente costruito sopra l’Istituto Tecnico Commerciale e per Geometri allora sito in via Cavour 7</a:t>
            </a:r>
          </a:p>
        </p:txBody>
      </p:sp>
      <p:pic>
        <p:nvPicPr>
          <p:cNvPr id="2" name="Picture 2" descr="E:\DigitalDays\images\StazioneViaCavour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861048"/>
            <a:ext cx="3600000" cy="2522550"/>
          </a:xfrm>
          <a:prstGeom prst="rect">
            <a:avLst/>
          </a:prstGeom>
          <a:noFill/>
        </p:spPr>
      </p:pic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Strumenti (1952)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556792"/>
            <a:ext cx="6984775" cy="4536504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Termometro (a massima e minima) e termografo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Igrometro e igrografo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Pluviometro e pluviografo (tre recipienti)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Barometro a mercurio (almeno 1 lettura/giorno) e barografo per estremi giornalieri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Anemografo elettrico (direzione, velocità media, distanza percorsa)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Strumenti (1952)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556792"/>
            <a:ext cx="6984775" cy="4536504"/>
          </a:xfrm>
        </p:spPr>
        <p:txBody>
          <a:bodyPr/>
          <a:lstStyle/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Eliofanografo (insolazione)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Nebulosità: osservazione diretta, eseguita tre volte al giorno (valutata in decimi)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Annotazione di altri fenomeni: temporali, nebbie, aloni ecc.</a:t>
            </a: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Medie di temperatura, umidità relativa, pressione </a:t>
            </a:r>
            <a:r>
              <a:rPr lang="it-IT" sz="2800" smtClean="0">
                <a:solidFill>
                  <a:srgbClr val="333399"/>
                </a:solidFill>
              </a:rPr>
              <a:t>ottenute da </a:t>
            </a:r>
            <a:r>
              <a:rPr lang="it-IT" sz="2800" dirty="0" smtClean="0">
                <a:solidFill>
                  <a:srgbClr val="333399"/>
                </a:solidFill>
              </a:rPr>
              <a:t>valori massimi </a:t>
            </a:r>
            <a:r>
              <a:rPr lang="it-IT" sz="2800" smtClean="0">
                <a:solidFill>
                  <a:srgbClr val="333399"/>
                </a:solidFill>
              </a:rPr>
              <a:t>e minimi</a:t>
            </a:r>
            <a:endParaRPr lang="it-IT" sz="2800" dirty="0" smtClean="0">
              <a:solidFill>
                <a:srgbClr val="333399"/>
              </a:solidFill>
            </a:endParaRPr>
          </a:p>
          <a:p>
            <a:pPr marL="358775" indent="-358775">
              <a:lnSpc>
                <a:spcPct val="94000"/>
              </a:lnSpc>
            </a:pPr>
            <a:r>
              <a:rPr lang="it-IT" sz="2800" dirty="0" smtClean="0">
                <a:solidFill>
                  <a:srgbClr val="333399"/>
                </a:solidFill>
              </a:rPr>
              <a:t>I principali strumenti sono collocati a circa 12 m dal suolo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18375" cy="971550"/>
          </a:xfrm>
          <a:ln>
            <a:noFill/>
          </a:ln>
        </p:spPr>
        <p:txBody>
          <a:bodyPr/>
          <a:lstStyle/>
          <a:p>
            <a:pPr algn="ctr"/>
            <a:r>
              <a:rPr lang="it-IT" sz="2400" b="0" dirty="0" smtClean="0"/>
              <a:t>Osservatorio Meteorologico Torricelli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Seconda sede</a:t>
            </a:r>
            <a:endParaRPr lang="it-IT" sz="2400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1538" y="1428736"/>
            <a:ext cx="7143800" cy="1008112"/>
          </a:xfrm>
        </p:spPr>
        <p:txBody>
          <a:bodyPr/>
          <a:lstStyle/>
          <a:p>
            <a:pPr marL="0" indent="0">
              <a:lnSpc>
                <a:spcPct val="94000"/>
              </a:lnSpc>
              <a:buNone/>
            </a:pPr>
            <a:r>
              <a:rPr lang="it-IT" sz="2400" dirty="0" smtClean="0">
                <a:solidFill>
                  <a:srgbClr val="333399"/>
                </a:solidFill>
              </a:rPr>
              <a:t>Nel 1960 l’Osservatorio Meteorologico viene trasfe-rito sopra la Biblioteca Comunale, gestito dalla Soc. </a:t>
            </a:r>
            <a:r>
              <a:rPr lang="it-IT" sz="2400" dirty="0" err="1" smtClean="0">
                <a:solidFill>
                  <a:srgbClr val="333399"/>
                </a:solidFill>
              </a:rPr>
              <a:t>Torricelliana</a:t>
            </a:r>
            <a:r>
              <a:rPr lang="it-IT" sz="2400" dirty="0" smtClean="0">
                <a:solidFill>
                  <a:srgbClr val="333399"/>
                </a:solidFill>
              </a:rPr>
              <a:t> di Scienze e Lettere di Faenza</a:t>
            </a:r>
          </a:p>
        </p:txBody>
      </p:sp>
      <p:pic>
        <p:nvPicPr>
          <p:cNvPr id="2050" name="Picture 2" descr="E:\DigitalDays\images\StazioneBibliotec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08920"/>
            <a:ext cx="5238750" cy="3706813"/>
          </a:xfrm>
          <a:prstGeom prst="rect">
            <a:avLst/>
          </a:prstGeom>
          <a:noFill/>
        </p:spPr>
      </p:pic>
      <p:cxnSp>
        <p:nvCxnSpPr>
          <p:cNvPr id="6" name="Connettore 1 5"/>
          <p:cNvCxnSpPr/>
          <p:nvPr/>
        </p:nvCxnSpPr>
        <p:spPr bwMode="auto">
          <a:xfrm>
            <a:off x="1043608" y="1268760"/>
            <a:ext cx="7128792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ahom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ahom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ahom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8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3475</TotalTime>
  <Words>1231</Words>
  <Application>Microsoft Office PowerPoint</Application>
  <PresentationFormat>Presentazione su schermo (4:3)</PresentationFormat>
  <Paragraphs>188</Paragraphs>
  <Slides>46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46</vt:i4>
      </vt:variant>
    </vt:vector>
  </HeadingPairs>
  <TitlesOfParts>
    <vt:vector size="49" baseType="lpstr">
      <vt:lpstr>Struttura predefinita</vt:lpstr>
      <vt:lpstr>Struttura predefinita</vt:lpstr>
      <vt:lpstr>Struttura predefinita</vt:lpstr>
      <vt:lpstr>Diapositiva 1</vt:lpstr>
      <vt:lpstr>Diapositiva 2</vt:lpstr>
      <vt:lpstr>Meteorologia a Faenza Un po’ di storia</vt:lpstr>
      <vt:lpstr>Meteorologia a Faenza  Un po’ di storia</vt:lpstr>
      <vt:lpstr>Meteorologia a Faenza Un po’ di storia</vt:lpstr>
      <vt:lpstr>Osservatorio Meteorologico Torricelli Prima sede </vt:lpstr>
      <vt:lpstr>Osservatorio Meteorologico Torricelli Strumenti (1952)</vt:lpstr>
      <vt:lpstr>Osservatorio Meteorologico Torricelli Strumenti (1952)</vt:lpstr>
      <vt:lpstr>Osservatorio Meteorologico Torricelli Seconda sede</vt:lpstr>
      <vt:lpstr>Osservatorio Meteorologico Torricelli Dati nell’archivio nazionale</vt:lpstr>
      <vt:lpstr>Osservatorio Meteorologico Torricelli  Registro dati</vt:lpstr>
      <vt:lpstr>Osservatorio Meteorologico Torricelli Terza sede (definitiva)</vt:lpstr>
      <vt:lpstr>Osservatorio Meteorologico Torricelli Digitalizzazione raccolta dati</vt:lpstr>
      <vt:lpstr>Osservatorio Meteorologico Torricelli Il nuovo sistema</vt:lpstr>
      <vt:lpstr>Osservatorio Meteorologico Torricelli Il nuovo sistema</vt:lpstr>
      <vt:lpstr>Osservatorio Meteorologico Torricelli Voltone della Molinella</vt:lpstr>
      <vt:lpstr>Osservatorio Meteorologico Torricelli  meteofaenza.it e app</vt:lpstr>
      <vt:lpstr>Osservatorio Meteorologico Torricelli www.meteofaenza.it</vt:lpstr>
      <vt:lpstr>Osservatorio Meteorologico Torricelli www.meteofaenza.it</vt:lpstr>
      <vt:lpstr>Osservatorio Meteorologico Torricelli App Android MeteoFaenza</vt:lpstr>
      <vt:lpstr>Osservatorio Meteorologico Torricelli Reti di monitoraggio</vt:lpstr>
      <vt:lpstr>Osservatorio Meteorologico Torricelli Nuove strumentazioni</vt:lpstr>
      <vt:lpstr>Osservatorio Meteorologico Torricelli Nuova strumentazione (2021)</vt:lpstr>
      <vt:lpstr>Diapositiva 24</vt:lpstr>
      <vt:lpstr>Osservatorio Meteorologico Torricelli Clima</vt:lpstr>
      <vt:lpstr>Osservatorio Meteorologico Torricelli  Stazione meteorologica: Norme (WMO)</vt:lpstr>
      <vt:lpstr>Osservatorio Meteorologico Torricelli Stazione meteorologica: Problemi</vt:lpstr>
      <vt:lpstr>Osservatorio Meteorologico Torricelli  Stazione meteorologica di Faenza</vt:lpstr>
      <vt:lpstr>Osservatorio Meteorologico Torricelli Temperatura: Registrazione manuale</vt:lpstr>
      <vt:lpstr>Osservatorio Meteorologico Torricelli  Temperature 1946-2023 (78 anni)</vt:lpstr>
      <vt:lpstr>Osservatorio Meteorologico Torricelli Temperature medie 1946-73 (28 anni)</vt:lpstr>
      <vt:lpstr>Osservatorio Meteorologico Torricelli Temperature medie 1974-2001 (28 anni)</vt:lpstr>
      <vt:lpstr>Osservatorio Meteorologico Torricelli Temperature medie 2002-2023 (22 anni)</vt:lpstr>
      <vt:lpstr>Osservatorio Meteorologico Torricelli Anomalie termiche dal 1946 al 2023</vt:lpstr>
      <vt:lpstr>Osservatorio Meteorologico Torricelli  Temperature 1964-93 e 1994-2023</vt:lpstr>
      <vt:lpstr>Osservatorio Meteorologico Torricelli Agosto 2002</vt:lpstr>
      <vt:lpstr>Osservatorio Meteorologico Torricelli Agosto 2003</vt:lpstr>
      <vt:lpstr>Osservatorio Meteorologico Torricelli Agosto 2004</vt:lpstr>
      <vt:lpstr>Osservatorio Meteorologico Torricelli Luglio 2023</vt:lpstr>
      <vt:lpstr>Osservatorio Meteorologico Torricelli Agosto 2023</vt:lpstr>
      <vt:lpstr>Osservatorio Meteorologico Torricelli  Precipitazioni 1946-2023</vt:lpstr>
      <vt:lpstr>Osservatorio Meteorologico Torricelli  Precipitazioni 1946-2023</vt:lpstr>
      <vt:lpstr>Osservatorio Meteorologico Torricelli Precipitazioni Nevose (altezza)</vt:lpstr>
      <vt:lpstr>Osservatorio Meteorologico Torricelli Precipitazioni nevose (giorni)</vt:lpstr>
      <vt:lpstr>Osservatorio Meteorologico Torricelli Altri dati (2002-23)</vt:lpstr>
      <vt:lpstr>Osservatorio Meteorologico Torricelli Altri dati (2002-23)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Meteorologia a Faenza</dc:title>
  <dc:creator>Antonio Dal Borgo</dc:creator>
  <cp:lastModifiedBy>Antonio Dal Borgo</cp:lastModifiedBy>
  <cp:revision>389</cp:revision>
  <dcterms:modified xsi:type="dcterms:W3CDTF">2024-05-17T14:10:33Z</dcterms:modified>
</cp:coreProperties>
</file>